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8" r:id="rId1"/>
  </p:sldMasterIdLst>
  <p:notesMasterIdLst>
    <p:notesMasterId r:id="rId52"/>
  </p:notesMasterIdLst>
  <p:handoutMasterIdLst>
    <p:handoutMasterId r:id="rId53"/>
  </p:handoutMasterIdLst>
  <p:sldIdLst>
    <p:sldId id="1866" r:id="rId2"/>
    <p:sldId id="1888" r:id="rId3"/>
    <p:sldId id="1890" r:id="rId4"/>
    <p:sldId id="1895" r:id="rId5"/>
    <p:sldId id="1867" r:id="rId6"/>
    <p:sldId id="1877" r:id="rId7"/>
    <p:sldId id="1881" r:id="rId8"/>
    <p:sldId id="1882" r:id="rId9"/>
    <p:sldId id="1883" r:id="rId10"/>
    <p:sldId id="1915" r:id="rId11"/>
    <p:sldId id="1885" r:id="rId12"/>
    <p:sldId id="1893" r:id="rId13"/>
    <p:sldId id="1894" r:id="rId14"/>
    <p:sldId id="1914" r:id="rId15"/>
    <p:sldId id="1897" r:id="rId16"/>
    <p:sldId id="1898" r:id="rId17"/>
    <p:sldId id="1899" r:id="rId18"/>
    <p:sldId id="1900" r:id="rId19"/>
    <p:sldId id="1901" r:id="rId20"/>
    <p:sldId id="1902" r:id="rId21"/>
    <p:sldId id="1903" r:id="rId22"/>
    <p:sldId id="1904" r:id="rId23"/>
    <p:sldId id="1905" r:id="rId24"/>
    <p:sldId id="1906" r:id="rId25"/>
    <p:sldId id="1907" r:id="rId26"/>
    <p:sldId id="1909" r:id="rId27"/>
    <p:sldId id="1910" r:id="rId28"/>
    <p:sldId id="1911" r:id="rId29"/>
    <p:sldId id="1912" r:id="rId30"/>
    <p:sldId id="1916" r:id="rId31"/>
    <p:sldId id="1917" r:id="rId32"/>
    <p:sldId id="1918" r:id="rId33"/>
    <p:sldId id="1919" r:id="rId34"/>
    <p:sldId id="1920" r:id="rId35"/>
    <p:sldId id="1921" r:id="rId36"/>
    <p:sldId id="1922" r:id="rId37"/>
    <p:sldId id="1923" r:id="rId38"/>
    <p:sldId id="1924" r:id="rId39"/>
    <p:sldId id="1925" r:id="rId40"/>
    <p:sldId id="1926" r:id="rId41"/>
    <p:sldId id="1927" r:id="rId42"/>
    <p:sldId id="1928" r:id="rId43"/>
    <p:sldId id="1929" r:id="rId44"/>
    <p:sldId id="1930" r:id="rId45"/>
    <p:sldId id="1931" r:id="rId46"/>
    <p:sldId id="1932" r:id="rId47"/>
    <p:sldId id="1933" r:id="rId48"/>
    <p:sldId id="1934" r:id="rId49"/>
    <p:sldId id="1935" r:id="rId50"/>
    <p:sldId id="1913" r:id="rId51"/>
  </p:sldIdLst>
  <p:sldSz cx="10691813" cy="7559675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835" userDrawn="1">
          <p15:clr>
            <a:srgbClr val="A4A3A4"/>
          </p15:clr>
        </p15:guide>
        <p15:guide id="3" pos="6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 kyuong su" initials="yks" lastIdx="1" clrIdx="0">
    <p:extLst>
      <p:ext uri="{19B8F6BF-5375-455C-9EA6-DF929625EA0E}">
        <p15:presenceInfo xmlns:p15="http://schemas.microsoft.com/office/powerpoint/2012/main" userId="b52b382b277b6b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0000"/>
    <a:srgbClr val="000E83"/>
    <a:srgbClr val="FF66FF"/>
    <a:srgbClr val="E4E4E4"/>
    <a:srgbClr val="E0E0E0"/>
    <a:srgbClr val="9FA2AF"/>
    <a:srgbClr val="8E919E"/>
    <a:srgbClr val="9396A3"/>
    <a:srgbClr val="979A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3" autoAdjust="0"/>
    <p:restoredTop sz="96391" autoAdjust="0"/>
  </p:normalViewPr>
  <p:slideViewPr>
    <p:cSldViewPr snapToGrid="0">
      <p:cViewPr varScale="1">
        <p:scale>
          <a:sx n="100" d="100"/>
          <a:sy n="100" d="100"/>
        </p:scale>
        <p:origin x="1824" y="84"/>
      </p:cViewPr>
      <p:guideLst>
        <p:guide orient="horz" pos="2835"/>
        <p:guide pos="6384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4044" y="54"/>
      </p:cViewPr>
      <p:guideLst/>
    </p:cSldViewPr>
  </p:notesViewPr>
  <p:gridSpacing cx="39601" cy="396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A6FFC65-43F8-4F36-9CC7-9B9A4C16A4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98A183-2515-4266-945B-ACC7F41DB2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81BB23E9-64E9-483D-AB1A-8516EB0BE5ED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B3E319-2DC8-493C-B9C8-D263C20891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71D7D3-20E9-483F-9217-46CBE81FC7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0506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E19A2630-2F27-4382-BBEC-27B944A49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540795C-04B0-45CE-AEA8-0FDF15F67D8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1279525"/>
            <a:ext cx="48863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5407"/>
            <a:ext cx="5679440" cy="4029879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3DABA3A2-3719-4B93-A4F5-C55CDF00D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3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08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75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4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77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37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71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61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93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3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9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3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65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90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00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1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39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838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22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28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30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4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32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349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115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75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33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28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65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10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57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986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80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485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4017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7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4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9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68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66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7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1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5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13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7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9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EA6A10-A65D-4BEA-8F75-401375F0F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642997-A24C-49FA-8325-28939DBF6B9D}"/>
              </a:ext>
            </a:extLst>
          </p:cNvPr>
          <p:cNvSpPr/>
          <p:nvPr userDrawn="1"/>
        </p:nvSpPr>
        <p:spPr>
          <a:xfrm>
            <a:off x="4005470" y="1411357"/>
            <a:ext cx="2504660" cy="914400"/>
          </a:xfrm>
          <a:custGeom>
            <a:avLst/>
            <a:gdLst>
              <a:gd name="connsiteX0" fmla="*/ 0 w 2276060"/>
              <a:gd name="connsiteY0" fmla="*/ 0 h 914400"/>
              <a:gd name="connsiteX1" fmla="*/ 2276060 w 2276060"/>
              <a:gd name="connsiteY1" fmla="*/ 0 h 914400"/>
              <a:gd name="connsiteX2" fmla="*/ 2276060 w 2276060"/>
              <a:gd name="connsiteY2" fmla="*/ 914400 h 914400"/>
              <a:gd name="connsiteX3" fmla="*/ 0 w 2276060"/>
              <a:gd name="connsiteY3" fmla="*/ 914400 h 914400"/>
              <a:gd name="connsiteX4" fmla="*/ 0 w 2276060"/>
              <a:gd name="connsiteY4" fmla="*/ 0 h 914400"/>
              <a:gd name="connsiteX0" fmla="*/ 0 w 2276060"/>
              <a:gd name="connsiteY0" fmla="*/ 0 h 914400"/>
              <a:gd name="connsiteX1" fmla="*/ 1918251 w 2276060"/>
              <a:gd name="connsiteY1" fmla="*/ 0 h 914400"/>
              <a:gd name="connsiteX2" fmla="*/ 2276060 w 2276060"/>
              <a:gd name="connsiteY2" fmla="*/ 914400 h 914400"/>
              <a:gd name="connsiteX3" fmla="*/ 0 w 2276060"/>
              <a:gd name="connsiteY3" fmla="*/ 914400 h 914400"/>
              <a:gd name="connsiteX4" fmla="*/ 0 w 2276060"/>
              <a:gd name="connsiteY4" fmla="*/ 0 h 914400"/>
              <a:gd name="connsiteX0" fmla="*/ 0 w 2504660"/>
              <a:gd name="connsiteY0" fmla="*/ 0 h 914400"/>
              <a:gd name="connsiteX1" fmla="*/ 1918251 w 2504660"/>
              <a:gd name="connsiteY1" fmla="*/ 0 h 914400"/>
              <a:gd name="connsiteX2" fmla="*/ 2504660 w 2504660"/>
              <a:gd name="connsiteY2" fmla="*/ 904461 h 914400"/>
              <a:gd name="connsiteX3" fmla="*/ 0 w 2504660"/>
              <a:gd name="connsiteY3" fmla="*/ 914400 h 914400"/>
              <a:gd name="connsiteX4" fmla="*/ 0 w 2504660"/>
              <a:gd name="connsiteY4" fmla="*/ 0 h 914400"/>
              <a:gd name="connsiteX0" fmla="*/ 0 w 2504660"/>
              <a:gd name="connsiteY0" fmla="*/ 0 h 914400"/>
              <a:gd name="connsiteX1" fmla="*/ 1818860 w 2504660"/>
              <a:gd name="connsiteY1" fmla="*/ 0 h 914400"/>
              <a:gd name="connsiteX2" fmla="*/ 2504660 w 2504660"/>
              <a:gd name="connsiteY2" fmla="*/ 904461 h 914400"/>
              <a:gd name="connsiteX3" fmla="*/ 0 w 2504660"/>
              <a:gd name="connsiteY3" fmla="*/ 914400 h 914400"/>
              <a:gd name="connsiteX4" fmla="*/ 0 w 250466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660" h="914400">
                <a:moveTo>
                  <a:pt x="0" y="0"/>
                </a:moveTo>
                <a:lnTo>
                  <a:pt x="1818860" y="0"/>
                </a:lnTo>
                <a:lnTo>
                  <a:pt x="2504660" y="904461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002EE-91ED-4870-9A90-EECE9901C6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0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EF91F8-21EF-4DF4-A784-FA026D852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E6E4860-43F9-4A31-A7AF-EB10F2152EFA}"/>
              </a:ext>
            </a:extLst>
          </p:cNvPr>
          <p:cNvSpPr/>
          <p:nvPr userDrawn="1"/>
        </p:nvSpPr>
        <p:spPr>
          <a:xfrm>
            <a:off x="407504" y="1222513"/>
            <a:ext cx="6748670" cy="4890052"/>
          </a:xfrm>
          <a:custGeom>
            <a:avLst/>
            <a:gdLst>
              <a:gd name="connsiteX0" fmla="*/ 29818 w 6748670"/>
              <a:gd name="connsiteY0" fmla="*/ 0 h 4890052"/>
              <a:gd name="connsiteX1" fmla="*/ 5227983 w 6748670"/>
              <a:gd name="connsiteY1" fmla="*/ 39757 h 4890052"/>
              <a:gd name="connsiteX2" fmla="*/ 6748670 w 6748670"/>
              <a:gd name="connsiteY2" fmla="*/ 1649896 h 4890052"/>
              <a:gd name="connsiteX3" fmla="*/ 3438939 w 6748670"/>
              <a:gd name="connsiteY3" fmla="*/ 4890052 h 4890052"/>
              <a:gd name="connsiteX4" fmla="*/ 0 w 6748670"/>
              <a:gd name="connsiteY4" fmla="*/ 4890052 h 4890052"/>
              <a:gd name="connsiteX5" fmla="*/ 29818 w 6748670"/>
              <a:gd name="connsiteY5" fmla="*/ 0 h 489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8670" h="4890052">
                <a:moveTo>
                  <a:pt x="29818" y="0"/>
                </a:moveTo>
                <a:lnTo>
                  <a:pt x="5227983" y="39757"/>
                </a:lnTo>
                <a:lnTo>
                  <a:pt x="6748670" y="1649896"/>
                </a:lnTo>
                <a:lnTo>
                  <a:pt x="3438939" y="4890052"/>
                </a:lnTo>
                <a:lnTo>
                  <a:pt x="0" y="4890052"/>
                </a:lnTo>
                <a:lnTo>
                  <a:pt x="298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1F06D9A1-CD22-4596-A740-3F574A0E34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4" y="2003469"/>
            <a:ext cx="3571961" cy="166407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C0D02C-9429-44B6-BA5B-70666C74D8B3}"/>
              </a:ext>
            </a:extLst>
          </p:cNvPr>
          <p:cNvCxnSpPr>
            <a:cxnSpLocks/>
          </p:cNvCxnSpPr>
          <p:nvPr userDrawn="1"/>
        </p:nvCxnSpPr>
        <p:spPr>
          <a:xfrm>
            <a:off x="715617" y="2778954"/>
            <a:ext cx="6380922" cy="0"/>
          </a:xfrm>
          <a:prstGeom prst="line">
            <a:avLst/>
          </a:prstGeom>
          <a:ln>
            <a:solidFill>
              <a:srgbClr val="9A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8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0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1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98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83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71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43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1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D9A25D3-1A84-424B-9C77-EF40701B1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6CEB62-73B3-46B8-80A8-E56247BA3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2F3031-C215-4CA0-A510-0DFC4196F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0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29E4D56-4F63-4DEA-A378-587054DE6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3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0517A95-CB30-4A4C-BEB8-570FCDB77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8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07AB79-A0EB-46A3-98F3-CAF42FA41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519D790-2F9F-4A91-B1CE-C14EBCF3AA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5D43894-5C7B-444E-9DD5-7A6F804521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2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2335DEB-7604-45A3-8E90-1799B64AD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6B5E9B3-F030-4C61-AA38-19F3BB5A005B}" type="datetimeFigureOut">
              <a:rPr lang="ko-KR" altLang="en-US" smtClean="0"/>
              <a:pPr/>
              <a:t>2022-09-28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5AE5FC6-62E4-40EF-B6A4-65D0F57872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4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1" y="3074315"/>
            <a:ext cx="10691812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특허 명 </a:t>
            </a:r>
            <a:r>
              <a:rPr lang="en-US" altLang="ko-KR" sz="32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32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축산 악취 발생 경보 시스템 및 방법</a:t>
            </a: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812BA1F6-40BB-8F67-5463-9FA4F97D0B02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</p:spTree>
    <p:extLst>
      <p:ext uri="{BB962C8B-B14F-4D97-AF65-F5344CB8AC3E}">
        <p14:creationId xmlns:p14="http://schemas.microsoft.com/office/powerpoint/2010/main" val="428229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38EE4-E31B-5051-BAB5-5BF03751378C}"/>
              </a:ext>
            </a:extLst>
          </p:cNvPr>
          <p:cNvSpPr txBox="1"/>
          <p:nvPr/>
        </p:nvSpPr>
        <p:spPr>
          <a:xfrm>
            <a:off x="2672686" y="3487450"/>
            <a:ext cx="5346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별첨 </a:t>
            </a:r>
            <a:r>
              <a:rPr lang="en-US" altLang="ko-KR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R </a:t>
            </a: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구성</a:t>
            </a:r>
            <a:endParaRPr lang="en-US" altLang="ko-KR" sz="3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414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6DD164C-F4E5-BB59-0FE8-9D25523A7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97351"/>
              </p:ext>
            </p:extLst>
          </p:nvPr>
        </p:nvGraphicFramePr>
        <p:xfrm>
          <a:off x="691215" y="1828573"/>
          <a:ext cx="64800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4995391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2260364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08891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80708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common_preprocess_tools.R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데이터 호출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8838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통계량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4683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TRAIN_ANAL_FN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363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PRED_ANAL_FN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9783"/>
                  </a:ext>
                </a:extLst>
              </a:tr>
              <a:tr h="190500"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train_model_tools.R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MODELING_MLR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회귀분석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864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MODELING_RF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랜덤포레스트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448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MODELING_XGBOOST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XGBoost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8626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MODELING_LIGHTGBM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Light GBM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51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MODELING_ANN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</a:rPr>
                        <a:t>Artificial Neural Network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8035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MODELING_LSTM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LSTM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250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MODELING_ARIMAX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ARIMA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6397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평가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77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SAVE_FN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저장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51093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pred_prediction_tools.R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MODEL_LOAD_FN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불러오기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3665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PRED_FN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14145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D9161A-B10E-D513-CA64-C012D2C6C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306541"/>
              </p:ext>
            </p:extLst>
          </p:nvPr>
        </p:nvGraphicFramePr>
        <p:xfrm>
          <a:off x="691215" y="5203011"/>
          <a:ext cx="86400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6992465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9885133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48982596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783206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코어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코드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59736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train_core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학습데이터 호출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2368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통계량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520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TRAIN_ANAL_FN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86036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MODELING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5484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EVAL_FN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모델평가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5556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SAVE_FN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모델저장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09984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pred_core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예측데이터 호출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3864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예측데이터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6557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PRED_ANAL_FN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시차 데이터 생성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746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pred_prediction_tools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MODEL_LOAD_FN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모델 불러오기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15319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pred_prediction_tools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302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4841B6-1DA6-5D9F-3F3A-B203FF84147C}"/>
              </a:ext>
            </a:extLst>
          </p:cNvPr>
          <p:cNvSpPr txBox="1"/>
          <p:nvPr/>
        </p:nvSpPr>
        <p:spPr>
          <a:xfrm>
            <a:off x="691215" y="1539458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함수 코드 구성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40D32-892D-2380-D912-B33DFD91B450}"/>
              </a:ext>
            </a:extLst>
          </p:cNvPr>
          <p:cNvSpPr txBox="1"/>
          <p:nvPr/>
        </p:nvSpPr>
        <p:spPr>
          <a:xfrm>
            <a:off x="691215" y="4915605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학습</a:t>
            </a:r>
            <a:r>
              <a:rPr lang="en-US" altLang="ko-KR" sz="1200" dirty="0"/>
              <a:t>/</a:t>
            </a:r>
            <a:r>
              <a:rPr lang="ko-KR" altLang="en-US" sz="1200" dirty="0"/>
              <a:t>예측 코어 코드 구성</a:t>
            </a:r>
            <a:endParaRPr 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282B1A-480C-4D6F-60E3-A448CB7DB14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693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E628476-3CE0-D880-4823-7DCC69E3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31080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02204"/>
              </p:ext>
            </p:extLst>
          </p:nvPr>
        </p:nvGraphicFramePr>
        <p:xfrm>
          <a:off x="5680157" y="385448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데이터 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 명 지정하기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34967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텍스트 형태의 시간 데이터를 </a:t>
                      </a:r>
                      <a:r>
                        <a:rPr lang="en-US" altLang="ko-KR" sz="1000" dirty="0" err="1"/>
                        <a:t>POSIXct</a:t>
                      </a:r>
                      <a:r>
                        <a:rPr lang="ko-KR" altLang="en-US" sz="1000" dirty="0"/>
                        <a:t>으로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암모니아와 황화수소가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개일 경우 </a:t>
                      </a:r>
                      <a:r>
                        <a:rPr lang="en-US" altLang="ko-KR" sz="1000" dirty="0"/>
                        <a:t>ppm </a:t>
                      </a:r>
                      <a:r>
                        <a:rPr lang="ko-KR" altLang="en-US" sz="1000" dirty="0"/>
                        <a:t>선택</a:t>
                      </a:r>
                      <a:r>
                        <a:rPr lang="en-US" altLang="ko-KR" sz="1000" dirty="0"/>
                        <a:t>(mV </a:t>
                      </a:r>
                      <a:r>
                        <a:rPr lang="ko-KR" altLang="en-US" sz="1000" dirty="0"/>
                        <a:t>제거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0009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변수명에 영어 포함 시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87846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모든 값이 </a:t>
                      </a:r>
                      <a:r>
                        <a:rPr lang="en-US" altLang="ko-KR" sz="1000" dirty="0"/>
                        <a:t>NA</a:t>
                      </a:r>
                      <a:r>
                        <a:rPr lang="ko-KR" altLang="en-US" sz="1000" dirty="0"/>
                        <a:t>인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7986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단일 값을 가지는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6207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07371"/>
              </p:ext>
            </p:extLst>
          </p:nvPr>
        </p:nvGraphicFramePr>
        <p:xfrm>
          <a:off x="5680157" y="2860731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data_path</a:t>
                      </a:r>
                      <a:r>
                        <a:rPr lang="en-US" sz="1000" dirty="0"/>
                        <a:t> : raw </a:t>
                      </a:r>
                      <a:r>
                        <a:rPr lang="ko-KR" altLang="en-US" sz="1000" dirty="0"/>
                        <a:t>데이터 위치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55513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0CF3A-E28A-8A76-A980-A218ED7B305B}"/>
              </a:ext>
            </a:extLst>
          </p:cNvPr>
          <p:cNvGrpSpPr/>
          <p:nvPr/>
        </p:nvGrpSpPr>
        <p:grpSpPr>
          <a:xfrm>
            <a:off x="355614" y="1728123"/>
            <a:ext cx="4976274" cy="421907"/>
            <a:chOff x="355614" y="2493242"/>
            <a:chExt cx="4976274" cy="4219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01F440-C5C6-A8FF-76B4-76099BAA7FFA}"/>
                </a:ext>
              </a:extLst>
            </p:cNvPr>
            <p:cNvSpPr/>
            <p:nvPr/>
          </p:nvSpPr>
          <p:spPr>
            <a:xfrm>
              <a:off x="471888" y="2558558"/>
              <a:ext cx="4860000" cy="3565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DEBF136B-E654-90AF-B37A-377FA8CB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9F754F-F13C-3651-4B1F-9AC03C03283E}"/>
              </a:ext>
            </a:extLst>
          </p:cNvPr>
          <p:cNvGrpSpPr/>
          <p:nvPr/>
        </p:nvGrpSpPr>
        <p:grpSpPr>
          <a:xfrm>
            <a:off x="355614" y="2141788"/>
            <a:ext cx="4976275" cy="866850"/>
            <a:chOff x="355614" y="3084185"/>
            <a:chExt cx="4976275" cy="8668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C299B19-FC06-E168-7CF0-35A4B7883813}"/>
                </a:ext>
              </a:extLst>
            </p:cNvPr>
            <p:cNvSpPr/>
            <p:nvPr/>
          </p:nvSpPr>
          <p:spPr>
            <a:xfrm>
              <a:off x="471889" y="3149502"/>
              <a:ext cx="4860000" cy="8015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7E3FBE73-6360-3F6F-3958-E1292D96D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- (1/4)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LOAD_FN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호출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CB634C-1717-3B64-DE94-86AA4002EE88}"/>
              </a:ext>
            </a:extLst>
          </p:cNvPr>
          <p:cNvGrpSpPr/>
          <p:nvPr/>
        </p:nvGrpSpPr>
        <p:grpSpPr>
          <a:xfrm>
            <a:off x="355614" y="3012834"/>
            <a:ext cx="4976275" cy="301689"/>
            <a:chOff x="355614" y="3084185"/>
            <a:chExt cx="4976275" cy="30168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D090B4-A1AA-474D-2640-F1B7165BCE7F}"/>
                </a:ext>
              </a:extLst>
            </p:cNvPr>
            <p:cNvSpPr/>
            <p:nvPr/>
          </p:nvSpPr>
          <p:spPr>
            <a:xfrm>
              <a:off x="471889" y="3149502"/>
              <a:ext cx="4860000" cy="2363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utoShape 40">
              <a:extLst>
                <a:ext uri="{FF2B5EF4-FFF2-40B4-BE49-F238E27FC236}">
                  <a16:creationId xmlns:a16="http://schemas.microsoft.com/office/drawing/2014/main" id="{2E433237-E234-664B-844D-F7E9D6A7E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0F2E58-3C22-2A8A-84AE-1EFB9140B83F}"/>
              </a:ext>
            </a:extLst>
          </p:cNvPr>
          <p:cNvGrpSpPr/>
          <p:nvPr/>
        </p:nvGrpSpPr>
        <p:grpSpPr>
          <a:xfrm>
            <a:off x="355613" y="4550576"/>
            <a:ext cx="4976275" cy="362115"/>
            <a:chOff x="355614" y="3084185"/>
            <a:chExt cx="4976275" cy="36211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FE773F-D710-0528-1252-964FAC0DE9BD}"/>
                </a:ext>
              </a:extLst>
            </p:cNvPr>
            <p:cNvSpPr/>
            <p:nvPr/>
          </p:nvSpPr>
          <p:spPr>
            <a:xfrm>
              <a:off x="471889" y="3149503"/>
              <a:ext cx="4860000" cy="2967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utoShape 40">
              <a:extLst>
                <a:ext uri="{FF2B5EF4-FFF2-40B4-BE49-F238E27FC236}">
                  <a16:creationId xmlns:a16="http://schemas.microsoft.com/office/drawing/2014/main" id="{71FF53D0-9228-2F24-BFF3-BDCEC8D3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37DAC7-110A-ADB2-E51D-86B4AB039D2F}"/>
              </a:ext>
            </a:extLst>
          </p:cNvPr>
          <p:cNvGrpSpPr/>
          <p:nvPr/>
        </p:nvGrpSpPr>
        <p:grpSpPr>
          <a:xfrm>
            <a:off x="355613" y="3299192"/>
            <a:ext cx="4976275" cy="1266049"/>
            <a:chOff x="355614" y="3084185"/>
            <a:chExt cx="4976275" cy="126604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17B78E-D323-FD0C-6281-BB5FA6F76815}"/>
                </a:ext>
              </a:extLst>
            </p:cNvPr>
            <p:cNvSpPr/>
            <p:nvPr/>
          </p:nvSpPr>
          <p:spPr>
            <a:xfrm>
              <a:off x="471889" y="3149502"/>
              <a:ext cx="4860000" cy="12007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AutoShape 40">
              <a:extLst>
                <a:ext uri="{FF2B5EF4-FFF2-40B4-BE49-F238E27FC236}">
                  <a16:creationId xmlns:a16="http://schemas.microsoft.com/office/drawing/2014/main" id="{FA134F21-DE4F-B944-07DA-FBAF54B24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AE6BB1-1131-8004-D871-1DC2E1FE3038}"/>
              </a:ext>
            </a:extLst>
          </p:cNvPr>
          <p:cNvGrpSpPr/>
          <p:nvPr/>
        </p:nvGrpSpPr>
        <p:grpSpPr>
          <a:xfrm>
            <a:off x="355613" y="4898920"/>
            <a:ext cx="4976275" cy="634132"/>
            <a:chOff x="355614" y="3084185"/>
            <a:chExt cx="4976275" cy="63413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DA06B6-7841-21AC-FA7C-092FEDB2988E}"/>
                </a:ext>
              </a:extLst>
            </p:cNvPr>
            <p:cNvSpPr/>
            <p:nvPr/>
          </p:nvSpPr>
          <p:spPr>
            <a:xfrm>
              <a:off x="471889" y="3149502"/>
              <a:ext cx="4860000" cy="5688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2B5CC1E5-A763-0D09-91AD-68900F82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FF2430-EEA4-2DF7-193A-59E7C2BCB5A8}"/>
              </a:ext>
            </a:extLst>
          </p:cNvPr>
          <p:cNvGrpSpPr/>
          <p:nvPr/>
        </p:nvGrpSpPr>
        <p:grpSpPr>
          <a:xfrm>
            <a:off x="355613" y="5517851"/>
            <a:ext cx="4976275" cy="1078892"/>
            <a:chOff x="355614" y="3084185"/>
            <a:chExt cx="4976275" cy="107889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E3888-6E49-89F0-74C0-F6C18C700F32}"/>
                </a:ext>
              </a:extLst>
            </p:cNvPr>
            <p:cNvSpPr/>
            <p:nvPr/>
          </p:nvSpPr>
          <p:spPr>
            <a:xfrm>
              <a:off x="471889" y="3149502"/>
              <a:ext cx="4860000" cy="1013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30112959-6E8D-BB12-A7C9-8700CD7B3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63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A693163-CFAF-05AA-76F6-04B8434C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668150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584485"/>
              </p:ext>
            </p:extLst>
          </p:nvPr>
        </p:nvGraphicFramePr>
        <p:xfrm>
          <a:off x="5680157" y="4106406"/>
          <a:ext cx="4320000" cy="2015128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이상치를 허용범위 내로 보정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생성을 위해 시간 변수를 </a:t>
                      </a:r>
                      <a:r>
                        <a:rPr lang="en-US" altLang="ko-KR" sz="1000" dirty="0" err="1"/>
                        <a:t>timp_grp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단위로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생성을 위해 데이터 구조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변수명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평균값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중앙값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최대값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최소값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표준편차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데이터 구조 변경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변수명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요약통계량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최종 데이터 프레임으로 변경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변수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1,…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n)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2954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특정 시간대 데이터가 비어 있을 시 해당 시간대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99989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통계량 요약 시 대체가 가능한 값이 없는 경우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선형보간법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적용</a:t>
                      </a:r>
                      <a:endParaRPr lang="en-US" sz="1000" b="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010109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57209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요약 시간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ex : if </a:t>
                      </a: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= 60, then 1</a:t>
                      </a:r>
                      <a:r>
                        <a:rPr lang="ko-KR" altLang="en-US" sz="1000" dirty="0"/>
                        <a:t>시간 단위로 데이터 요약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통계량 요약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80706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– (2/4)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PREPROCESS_FN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 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요약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9FB0C72-E0C4-A627-5C09-505D8812550C}"/>
              </a:ext>
            </a:extLst>
          </p:cNvPr>
          <p:cNvGrpSpPr/>
          <p:nvPr/>
        </p:nvGrpSpPr>
        <p:grpSpPr>
          <a:xfrm>
            <a:off x="355614" y="2832243"/>
            <a:ext cx="4976275" cy="394969"/>
            <a:chOff x="355614" y="2493242"/>
            <a:chExt cx="4976275" cy="3949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E8C814-4108-1BC5-C58E-D3AB02D11BFD}"/>
                </a:ext>
              </a:extLst>
            </p:cNvPr>
            <p:cNvSpPr/>
            <p:nvPr/>
          </p:nvSpPr>
          <p:spPr>
            <a:xfrm>
              <a:off x="471889" y="2558560"/>
              <a:ext cx="4860000" cy="3296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utoShape 40">
              <a:extLst>
                <a:ext uri="{FF2B5EF4-FFF2-40B4-BE49-F238E27FC236}">
                  <a16:creationId xmlns:a16="http://schemas.microsoft.com/office/drawing/2014/main" id="{E79527F9-3036-40EA-E768-24B2A2632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1343E8-D703-79F4-B187-2623D8EEE456}"/>
              </a:ext>
            </a:extLst>
          </p:cNvPr>
          <p:cNvGrpSpPr/>
          <p:nvPr/>
        </p:nvGrpSpPr>
        <p:grpSpPr>
          <a:xfrm>
            <a:off x="355614" y="3206502"/>
            <a:ext cx="4976275" cy="293965"/>
            <a:chOff x="355614" y="2493242"/>
            <a:chExt cx="4976275" cy="29396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4E6DB3A-EFBD-CD15-654D-E8779C19D0F3}"/>
                </a:ext>
              </a:extLst>
            </p:cNvPr>
            <p:cNvSpPr/>
            <p:nvPr/>
          </p:nvSpPr>
          <p:spPr>
            <a:xfrm>
              <a:off x="471889" y="2558560"/>
              <a:ext cx="4860000" cy="2286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AF237CC4-9496-F2D4-8847-956DF675C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291584-28A5-DE1B-34F6-D2C6DAC3DAF5}"/>
              </a:ext>
            </a:extLst>
          </p:cNvPr>
          <p:cNvGrpSpPr/>
          <p:nvPr/>
        </p:nvGrpSpPr>
        <p:grpSpPr>
          <a:xfrm>
            <a:off x="355614" y="3480205"/>
            <a:ext cx="4976275" cy="475978"/>
            <a:chOff x="355614" y="2493242"/>
            <a:chExt cx="4976275" cy="4759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0F452F0-2EAB-ADDA-1420-63382913EEA2}"/>
                </a:ext>
              </a:extLst>
            </p:cNvPr>
            <p:cNvSpPr/>
            <p:nvPr/>
          </p:nvSpPr>
          <p:spPr>
            <a:xfrm>
              <a:off x="471889" y="2558560"/>
              <a:ext cx="4860000" cy="410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357C18A4-E2A1-0D79-9770-13C4455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77B809-46C4-F142-6002-1CA145A1F18D}"/>
              </a:ext>
            </a:extLst>
          </p:cNvPr>
          <p:cNvGrpSpPr/>
          <p:nvPr/>
        </p:nvGrpSpPr>
        <p:grpSpPr>
          <a:xfrm>
            <a:off x="355614" y="3905856"/>
            <a:ext cx="4976275" cy="417311"/>
            <a:chOff x="355614" y="2493242"/>
            <a:chExt cx="4976275" cy="41731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E812B87-70CE-BFF8-A451-D0B3E18CDB34}"/>
                </a:ext>
              </a:extLst>
            </p:cNvPr>
            <p:cNvSpPr/>
            <p:nvPr/>
          </p:nvSpPr>
          <p:spPr>
            <a:xfrm>
              <a:off x="471889" y="2586553"/>
              <a:ext cx="4860000" cy="32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30D4B6A4-7982-F622-54FF-0493001D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A43662-0A68-20ED-9DF1-FF6788B0D019}"/>
              </a:ext>
            </a:extLst>
          </p:cNvPr>
          <p:cNvGrpSpPr/>
          <p:nvPr/>
        </p:nvGrpSpPr>
        <p:grpSpPr>
          <a:xfrm>
            <a:off x="355614" y="4279041"/>
            <a:ext cx="4976275" cy="563543"/>
            <a:chOff x="355614" y="2493242"/>
            <a:chExt cx="4976275" cy="5635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79BC51-A0E2-7AFA-BED2-5812F227E654}"/>
                </a:ext>
              </a:extLst>
            </p:cNvPr>
            <p:cNvSpPr/>
            <p:nvPr/>
          </p:nvSpPr>
          <p:spPr>
            <a:xfrm>
              <a:off x="471889" y="2586553"/>
              <a:ext cx="4860000" cy="4702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utoShape 40">
              <a:extLst>
                <a:ext uri="{FF2B5EF4-FFF2-40B4-BE49-F238E27FC236}">
                  <a16:creationId xmlns:a16="http://schemas.microsoft.com/office/drawing/2014/main" id="{5F8BE75E-F22F-FA12-8B3D-6CDB69197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8AC3D2A-8862-CB39-8105-BD9B58CE54D4}"/>
              </a:ext>
            </a:extLst>
          </p:cNvPr>
          <p:cNvGrpSpPr/>
          <p:nvPr/>
        </p:nvGrpSpPr>
        <p:grpSpPr>
          <a:xfrm>
            <a:off x="355614" y="4803117"/>
            <a:ext cx="4976275" cy="795251"/>
            <a:chOff x="355614" y="2493242"/>
            <a:chExt cx="4976275" cy="79525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5278B1-9702-F34D-55C2-0BB403DA5FA6}"/>
                </a:ext>
              </a:extLst>
            </p:cNvPr>
            <p:cNvSpPr/>
            <p:nvPr/>
          </p:nvSpPr>
          <p:spPr>
            <a:xfrm>
              <a:off x="471889" y="2586553"/>
              <a:ext cx="4860000" cy="7019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utoShape 40">
              <a:extLst>
                <a:ext uri="{FF2B5EF4-FFF2-40B4-BE49-F238E27FC236}">
                  <a16:creationId xmlns:a16="http://schemas.microsoft.com/office/drawing/2014/main" id="{37C0B37B-EE41-2F8E-DBE6-E3CE302BF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03530C-C2CC-9118-3F98-33BFA6735AAB}"/>
              </a:ext>
            </a:extLst>
          </p:cNvPr>
          <p:cNvGrpSpPr/>
          <p:nvPr/>
        </p:nvGrpSpPr>
        <p:grpSpPr>
          <a:xfrm>
            <a:off x="355614" y="1812101"/>
            <a:ext cx="4976274" cy="1039255"/>
            <a:chOff x="355614" y="2493242"/>
            <a:chExt cx="4976274" cy="10392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DEF6A0-CF5F-7841-B900-862083300E0E}"/>
                </a:ext>
              </a:extLst>
            </p:cNvPr>
            <p:cNvSpPr/>
            <p:nvPr/>
          </p:nvSpPr>
          <p:spPr>
            <a:xfrm>
              <a:off x="471888" y="2558558"/>
              <a:ext cx="4860000" cy="9739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utoShape 40">
              <a:extLst>
                <a:ext uri="{FF2B5EF4-FFF2-40B4-BE49-F238E27FC236}">
                  <a16:creationId xmlns:a16="http://schemas.microsoft.com/office/drawing/2014/main" id="{F3C456A0-F750-A297-DEB1-97E349682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4B6651-1511-9E3D-F040-D2DADFCA78E7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53D71C-827F-E623-B61C-AF8C88D8E1D6}"/>
              </a:ext>
            </a:extLst>
          </p:cNvPr>
          <p:cNvGrpSpPr/>
          <p:nvPr/>
        </p:nvGrpSpPr>
        <p:grpSpPr>
          <a:xfrm>
            <a:off x="355614" y="5565113"/>
            <a:ext cx="4976275" cy="1764000"/>
            <a:chOff x="355614" y="2493242"/>
            <a:chExt cx="4976275" cy="17780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C33E3A-A841-9F1A-2761-6565CC1EF1E7}"/>
                </a:ext>
              </a:extLst>
            </p:cNvPr>
            <p:cNvSpPr/>
            <p:nvPr/>
          </p:nvSpPr>
          <p:spPr>
            <a:xfrm>
              <a:off x="471889" y="2586552"/>
              <a:ext cx="4860000" cy="16847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utoShape 40">
              <a:extLst>
                <a:ext uri="{FF2B5EF4-FFF2-40B4-BE49-F238E27FC236}">
                  <a16:creationId xmlns:a16="http://schemas.microsoft.com/office/drawing/2014/main" id="{C14834A3-F43C-48B1-BAAB-AC742D77F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8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7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4199716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 지정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암모니아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황화수소 </a:t>
                      </a:r>
                      <a:r>
                        <a:rPr lang="ko-KR" altLang="en-US" sz="1000" dirty="0" err="1"/>
                        <a:t>단위별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max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 분할 </a:t>
                      </a:r>
                      <a:r>
                        <a:rPr lang="en-US" altLang="ko-KR" sz="1000" dirty="0"/>
                        <a:t>(7:3)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데이터에 사용된 설명변수 </a:t>
                      </a:r>
                      <a:r>
                        <a:rPr lang="ko-KR" altLang="en-US" sz="1000" dirty="0" err="1"/>
                        <a:t>컬럼명</a:t>
                      </a:r>
                      <a:r>
                        <a:rPr lang="ko-KR" altLang="en-US" sz="1000" dirty="0"/>
                        <a:t> 저장을 위한 </a:t>
                      </a:r>
                      <a:r>
                        <a:rPr lang="en-US" altLang="ko-KR" sz="1000" dirty="0" err="1"/>
                        <a:t>var_dict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데이터에서 단일 값을 가지는 변수 학습에서 제외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2954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03305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window_v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학습에 사용한 변수 명이 저장된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003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– (3/4)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TRAIN_ANAL_FN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223246-191A-82E6-F3F4-5DB1C69DC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8" y="1684372"/>
            <a:ext cx="5040000" cy="540681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F02AC0-918B-9373-FD4B-AF653D5845BC}"/>
              </a:ext>
            </a:extLst>
          </p:cNvPr>
          <p:cNvGrpSpPr/>
          <p:nvPr/>
        </p:nvGrpSpPr>
        <p:grpSpPr>
          <a:xfrm>
            <a:off x="355614" y="2766930"/>
            <a:ext cx="4976275" cy="1254564"/>
            <a:chOff x="355614" y="2493242"/>
            <a:chExt cx="4976275" cy="125456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EF2379-1C92-2F85-52CA-586C5D07CA1B}"/>
                </a:ext>
              </a:extLst>
            </p:cNvPr>
            <p:cNvSpPr/>
            <p:nvPr/>
          </p:nvSpPr>
          <p:spPr>
            <a:xfrm>
              <a:off x="471889" y="2558560"/>
              <a:ext cx="4860000" cy="11892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45E6C005-7A55-7C44-4987-469689823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90A4213-9874-DFE3-544D-041C7E1EF83E}"/>
              </a:ext>
            </a:extLst>
          </p:cNvPr>
          <p:cNvGrpSpPr/>
          <p:nvPr/>
        </p:nvGrpSpPr>
        <p:grpSpPr>
          <a:xfrm>
            <a:off x="355614" y="3999609"/>
            <a:ext cx="4976275" cy="375712"/>
            <a:chOff x="355614" y="2493242"/>
            <a:chExt cx="4976275" cy="3757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EFA2E9-4A61-CDB1-A6C0-5D444D0FCC18}"/>
                </a:ext>
              </a:extLst>
            </p:cNvPr>
            <p:cNvSpPr/>
            <p:nvPr/>
          </p:nvSpPr>
          <p:spPr>
            <a:xfrm>
              <a:off x="471889" y="2558560"/>
              <a:ext cx="4860000" cy="3103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C55EB644-8A90-3D4C-8850-A3C5CB73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118CA8-723B-3349-9CB9-AB4179737401}"/>
              </a:ext>
            </a:extLst>
          </p:cNvPr>
          <p:cNvGrpSpPr/>
          <p:nvPr/>
        </p:nvGrpSpPr>
        <p:grpSpPr>
          <a:xfrm>
            <a:off x="355614" y="4375946"/>
            <a:ext cx="4976275" cy="475978"/>
            <a:chOff x="355614" y="2493242"/>
            <a:chExt cx="4976275" cy="47597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FB67D5-51D1-1C95-F238-419F691DA71C}"/>
                </a:ext>
              </a:extLst>
            </p:cNvPr>
            <p:cNvSpPr/>
            <p:nvPr/>
          </p:nvSpPr>
          <p:spPr>
            <a:xfrm>
              <a:off x="471889" y="2558560"/>
              <a:ext cx="4860000" cy="410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utoShape 40">
              <a:extLst>
                <a:ext uri="{FF2B5EF4-FFF2-40B4-BE49-F238E27FC236}">
                  <a16:creationId xmlns:a16="http://schemas.microsoft.com/office/drawing/2014/main" id="{A72DE620-5E16-F992-3FFE-FACE3C4AE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79DA03-3D0E-CE55-8F5A-9E065C91E103}"/>
              </a:ext>
            </a:extLst>
          </p:cNvPr>
          <p:cNvGrpSpPr/>
          <p:nvPr/>
        </p:nvGrpSpPr>
        <p:grpSpPr>
          <a:xfrm>
            <a:off x="355614" y="4792263"/>
            <a:ext cx="4976275" cy="345311"/>
            <a:chOff x="355614" y="2493242"/>
            <a:chExt cx="4976275" cy="34531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1D54D1-4A6C-EB37-A95B-4BEB108D9D59}"/>
                </a:ext>
              </a:extLst>
            </p:cNvPr>
            <p:cNvSpPr/>
            <p:nvPr/>
          </p:nvSpPr>
          <p:spPr>
            <a:xfrm>
              <a:off x="471889" y="2586553"/>
              <a:ext cx="4860000" cy="25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utoShape 40">
              <a:extLst>
                <a:ext uri="{FF2B5EF4-FFF2-40B4-BE49-F238E27FC236}">
                  <a16:creationId xmlns:a16="http://schemas.microsoft.com/office/drawing/2014/main" id="{5817364B-17A1-37AF-7394-C79CE6CAB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7142291-642C-4598-7F37-47A85650BAB4}"/>
              </a:ext>
            </a:extLst>
          </p:cNvPr>
          <p:cNvGrpSpPr/>
          <p:nvPr/>
        </p:nvGrpSpPr>
        <p:grpSpPr>
          <a:xfrm>
            <a:off x="355614" y="5090811"/>
            <a:ext cx="4976275" cy="1505931"/>
            <a:chOff x="355614" y="2493242"/>
            <a:chExt cx="4976275" cy="150593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F1CC858-9D60-4320-1182-73E2B069D956}"/>
                </a:ext>
              </a:extLst>
            </p:cNvPr>
            <p:cNvSpPr/>
            <p:nvPr/>
          </p:nvSpPr>
          <p:spPr>
            <a:xfrm>
              <a:off x="471889" y="2586552"/>
              <a:ext cx="4860000" cy="14126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utoShape 40">
              <a:extLst>
                <a:ext uri="{FF2B5EF4-FFF2-40B4-BE49-F238E27FC236}">
                  <a16:creationId xmlns:a16="http://schemas.microsoft.com/office/drawing/2014/main" id="{80A672BF-4E1D-5D78-30D8-BE9784E3B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73BED2-3468-CB48-BE3F-7C2AF0DB20E6}"/>
              </a:ext>
            </a:extLst>
          </p:cNvPr>
          <p:cNvGrpSpPr/>
          <p:nvPr/>
        </p:nvGrpSpPr>
        <p:grpSpPr>
          <a:xfrm>
            <a:off x="355614" y="2054700"/>
            <a:ext cx="4976274" cy="674281"/>
            <a:chOff x="355614" y="2493242"/>
            <a:chExt cx="4976274" cy="67428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F4E59E7-A6EA-43BB-AB13-9CF2B1D8236D}"/>
                </a:ext>
              </a:extLst>
            </p:cNvPr>
            <p:cNvSpPr/>
            <p:nvPr/>
          </p:nvSpPr>
          <p:spPr>
            <a:xfrm>
              <a:off x="471888" y="2558558"/>
              <a:ext cx="4860000" cy="6089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utoShape 40">
              <a:extLst>
                <a:ext uri="{FF2B5EF4-FFF2-40B4-BE49-F238E27FC236}">
                  <a16:creationId xmlns:a16="http://schemas.microsoft.com/office/drawing/2014/main" id="{D8026353-7683-6BFE-9AC5-83EF1746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8F9E7-5CBA-3541-CD9C-A0AFF7F475F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789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01ABEBB8-B786-E754-2FA4-4C23D5D8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34639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66741"/>
              </p:ext>
            </p:extLst>
          </p:nvPr>
        </p:nvGraphicFramePr>
        <p:xfrm>
          <a:off x="5680157" y="410640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예측시간 설정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현재 시간 </a:t>
                      </a:r>
                      <a:r>
                        <a:rPr lang="en-US" altLang="ko-KR" sz="1000" dirty="0"/>
                        <a:t>+ 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min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 err="1"/>
                        <a:t>base_time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컬럼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385213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window_v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예측 데이터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80706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– (4/4)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PRED_ANAL_FN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A08BB4-ACE5-5702-6101-03EC6FDA518E}"/>
              </a:ext>
            </a:extLst>
          </p:cNvPr>
          <p:cNvGrpSpPr/>
          <p:nvPr/>
        </p:nvGrpSpPr>
        <p:grpSpPr>
          <a:xfrm>
            <a:off x="355614" y="2953544"/>
            <a:ext cx="4976275" cy="1839170"/>
            <a:chOff x="355614" y="2493242"/>
            <a:chExt cx="4976275" cy="183917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A08E1B2-5B55-3F29-575C-4E4961773602}"/>
                </a:ext>
              </a:extLst>
            </p:cNvPr>
            <p:cNvSpPr/>
            <p:nvPr/>
          </p:nvSpPr>
          <p:spPr>
            <a:xfrm>
              <a:off x="471889" y="2558560"/>
              <a:ext cx="4860000" cy="17738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DBD08F89-1196-BA60-F4DF-3FFB4C821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A8940D3-3C5F-786D-D3A0-371EBC1AC67F}"/>
              </a:ext>
            </a:extLst>
          </p:cNvPr>
          <p:cNvGrpSpPr/>
          <p:nvPr/>
        </p:nvGrpSpPr>
        <p:grpSpPr>
          <a:xfrm>
            <a:off x="355614" y="4783382"/>
            <a:ext cx="4976275" cy="353318"/>
            <a:chOff x="355614" y="2493242"/>
            <a:chExt cx="4976275" cy="35331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1C3B3C-0739-C933-BA40-16C47348A2DD}"/>
                </a:ext>
              </a:extLst>
            </p:cNvPr>
            <p:cNvSpPr/>
            <p:nvPr/>
          </p:nvSpPr>
          <p:spPr>
            <a:xfrm>
              <a:off x="471889" y="2558560"/>
              <a:ext cx="4860000" cy="288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E4759D3B-28BC-E0AC-C41B-F4AEA3FC9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FC53A4-ED50-16FE-14FB-C8B6390A78AA}"/>
              </a:ext>
            </a:extLst>
          </p:cNvPr>
          <p:cNvGrpSpPr/>
          <p:nvPr/>
        </p:nvGrpSpPr>
        <p:grpSpPr>
          <a:xfrm>
            <a:off x="355614" y="5141058"/>
            <a:ext cx="4976275" cy="623672"/>
            <a:chOff x="355614" y="2493242"/>
            <a:chExt cx="4976275" cy="62367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DAE54D6-5C24-C7BC-39A5-A8E7FE059673}"/>
                </a:ext>
              </a:extLst>
            </p:cNvPr>
            <p:cNvSpPr/>
            <p:nvPr/>
          </p:nvSpPr>
          <p:spPr>
            <a:xfrm>
              <a:off x="471889" y="2558559"/>
              <a:ext cx="4860000" cy="5583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utoShape 40">
              <a:extLst>
                <a:ext uri="{FF2B5EF4-FFF2-40B4-BE49-F238E27FC236}">
                  <a16:creationId xmlns:a16="http://schemas.microsoft.com/office/drawing/2014/main" id="{2C203790-994A-E0E1-5A78-10418AF6C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AEC19B-33DB-8D63-393C-D29837CF8689}"/>
              </a:ext>
            </a:extLst>
          </p:cNvPr>
          <p:cNvGrpSpPr/>
          <p:nvPr/>
        </p:nvGrpSpPr>
        <p:grpSpPr>
          <a:xfrm>
            <a:off x="355614" y="2129348"/>
            <a:ext cx="4976274" cy="833528"/>
            <a:chOff x="355614" y="2493242"/>
            <a:chExt cx="4976274" cy="83352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38A7D1-8D65-9263-EC60-2CEC2E3B3A56}"/>
                </a:ext>
              </a:extLst>
            </p:cNvPr>
            <p:cNvSpPr/>
            <p:nvPr/>
          </p:nvSpPr>
          <p:spPr>
            <a:xfrm>
              <a:off x="471888" y="2558558"/>
              <a:ext cx="4860000" cy="7682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AutoShape 40">
              <a:extLst>
                <a:ext uri="{FF2B5EF4-FFF2-40B4-BE49-F238E27FC236}">
                  <a16:creationId xmlns:a16="http://schemas.microsoft.com/office/drawing/2014/main" id="{85173F45-7446-F0D9-38F4-70BF121E1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D875DE-8D1C-5E70-C1F3-0D6EA6096BC3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585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3173A4C-7FA0-EF7F-3791-EF1E7830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2637757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10845"/>
              </p:ext>
            </p:extLst>
          </p:nvPr>
        </p:nvGraphicFramePr>
        <p:xfrm>
          <a:off x="5680157" y="45636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회귀분석 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76066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08291"/>
              </p:ext>
            </p:extLst>
          </p:nvPr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(1/9)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MODELING_MLR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Multiple Linear Regression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2365715"/>
            <a:ext cx="4976275" cy="413773"/>
            <a:chOff x="355614" y="2493242"/>
            <a:chExt cx="4976275" cy="41377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3484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4157AF-428F-CED2-2C9A-4DA7BC664AD6}"/>
              </a:ext>
            </a:extLst>
          </p:cNvPr>
          <p:cNvGrpSpPr/>
          <p:nvPr/>
        </p:nvGrpSpPr>
        <p:grpSpPr>
          <a:xfrm>
            <a:off x="355614" y="2758630"/>
            <a:ext cx="4976275" cy="852317"/>
            <a:chOff x="355614" y="2493242"/>
            <a:chExt cx="4976275" cy="85231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C7A2207-7AAD-584A-68FA-6637F8906E38}"/>
                </a:ext>
              </a:extLst>
            </p:cNvPr>
            <p:cNvSpPr/>
            <p:nvPr/>
          </p:nvSpPr>
          <p:spPr>
            <a:xfrm>
              <a:off x="471889" y="2558559"/>
              <a:ext cx="4860000" cy="787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A388DB76-1160-1F0F-25E3-C9AEF6106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27CCD5-EB6B-CF13-C15B-5799EEDB6753}"/>
              </a:ext>
            </a:extLst>
          </p:cNvPr>
          <p:cNvGrpSpPr/>
          <p:nvPr/>
        </p:nvGrpSpPr>
        <p:grpSpPr>
          <a:xfrm>
            <a:off x="355614" y="3592175"/>
            <a:ext cx="4976275" cy="438650"/>
            <a:chOff x="355614" y="2493242"/>
            <a:chExt cx="4976275" cy="4386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79ABB6-25C3-799F-CD62-CC75B84603FC}"/>
                </a:ext>
              </a:extLst>
            </p:cNvPr>
            <p:cNvSpPr/>
            <p:nvPr/>
          </p:nvSpPr>
          <p:spPr>
            <a:xfrm>
              <a:off x="471889" y="2558560"/>
              <a:ext cx="4860000" cy="373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68E18DE-5A46-66A9-8612-5B7B8FD42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1896078"/>
            <a:ext cx="4976274" cy="473025"/>
            <a:chOff x="355614" y="2493242"/>
            <a:chExt cx="4976274" cy="47302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4077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64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D74578-D8D3-2C25-E0A8-EC2FF9C5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3213423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73255"/>
              </p:ext>
            </p:extLst>
          </p:nvPr>
        </p:nvGraphicFramePr>
        <p:xfrm>
          <a:off x="5680157" y="4563616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Random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Forest</a:t>
                      </a:r>
                      <a:r>
                        <a:rPr lang="ko-KR" altLang="en-US" sz="1000" dirty="0"/>
                        <a:t> 학습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Random Forest </a:t>
                      </a:r>
                      <a:r>
                        <a:rPr lang="en-US" altLang="ko-KR" sz="1000" dirty="0" err="1"/>
                        <a:t>mtry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튜닝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Random Forest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53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43884"/>
              </p:ext>
            </p:extLst>
          </p:nvPr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(2/9)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MODELING_RF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Random Forest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235081"/>
            <a:ext cx="4976275" cy="389318"/>
            <a:chOff x="355614" y="2493242"/>
            <a:chExt cx="4976275" cy="3893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60"/>
              <a:ext cx="4860000" cy="32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2609340"/>
            <a:ext cx="4976275" cy="413772"/>
            <a:chOff x="355614" y="2493242"/>
            <a:chExt cx="4976275" cy="41377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3484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2995015"/>
            <a:ext cx="4976275" cy="382667"/>
            <a:chOff x="355614" y="2493242"/>
            <a:chExt cx="4976275" cy="38266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0"/>
              <a:ext cx="4860000" cy="3173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3360801"/>
            <a:ext cx="4976275" cy="857318"/>
            <a:chOff x="355614" y="2493242"/>
            <a:chExt cx="4976275" cy="85731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79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4217337"/>
            <a:ext cx="4976275" cy="374272"/>
            <a:chOff x="355614" y="2493242"/>
            <a:chExt cx="4976275" cy="37427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60"/>
              <a:ext cx="4860000" cy="3089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21A145D-613C-1418-F961-3E61B4A8BFFA}"/>
              </a:ext>
            </a:extLst>
          </p:cNvPr>
          <p:cNvGrpSpPr/>
          <p:nvPr/>
        </p:nvGrpSpPr>
        <p:grpSpPr>
          <a:xfrm>
            <a:off x="355614" y="1914743"/>
            <a:ext cx="4976274" cy="320339"/>
            <a:chOff x="355614" y="2493242"/>
            <a:chExt cx="4976274" cy="3203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6896EA9-5032-D5A4-0E24-6513378E8CFD}"/>
                </a:ext>
              </a:extLst>
            </p:cNvPr>
            <p:cNvSpPr/>
            <p:nvPr/>
          </p:nvSpPr>
          <p:spPr>
            <a:xfrm>
              <a:off x="471888" y="2558559"/>
              <a:ext cx="4860000" cy="2550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utoShape 40">
              <a:extLst>
                <a:ext uri="{FF2B5EF4-FFF2-40B4-BE49-F238E27FC236}">
                  <a16:creationId xmlns:a16="http://schemas.microsoft.com/office/drawing/2014/main" id="{65D1DD6F-AC52-E3D7-D670-4B6C7CB5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58AA214-B25E-E7A9-42BA-DCBCBE4B688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172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042EDFA-5181-840E-7AC7-B424C416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44164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75612"/>
              </p:ext>
            </p:extLst>
          </p:nvPr>
        </p:nvGraphicFramePr>
        <p:xfrm>
          <a:off x="5680157" y="4563616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XGBOOST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</a:t>
                      </a:r>
                      <a:r>
                        <a:rPr lang="ko-KR" altLang="en-US" sz="1000" dirty="0"/>
                        <a:t>를 위한 튜닝 파라미터 지정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XGBOOST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53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(3/9)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MODELING_XGBOOST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XGBOOST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533659"/>
            <a:ext cx="4976275" cy="657724"/>
            <a:chOff x="355614" y="2493242"/>
            <a:chExt cx="4976275" cy="6577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60"/>
              <a:ext cx="4860000" cy="5924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3169170"/>
            <a:ext cx="4976275" cy="2009317"/>
            <a:chOff x="355614" y="2493242"/>
            <a:chExt cx="4976275" cy="200931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194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5159712"/>
            <a:ext cx="4976275" cy="677318"/>
            <a:chOff x="355614" y="2493242"/>
            <a:chExt cx="4976275" cy="67731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0"/>
              <a:ext cx="4860000" cy="61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5824078"/>
            <a:ext cx="4976275" cy="374272"/>
            <a:chOff x="355614" y="2493242"/>
            <a:chExt cx="4976275" cy="37427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3089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6176769"/>
            <a:ext cx="4976275" cy="550602"/>
            <a:chOff x="355614" y="2493242"/>
            <a:chExt cx="4976275" cy="55060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59"/>
              <a:ext cx="4860000" cy="4852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7F086A-8B13-14E2-E166-867C24AFFA96}"/>
              </a:ext>
            </a:extLst>
          </p:cNvPr>
          <p:cNvGrpSpPr/>
          <p:nvPr/>
        </p:nvGrpSpPr>
        <p:grpSpPr>
          <a:xfrm>
            <a:off x="355614" y="6730390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295460-E01A-86E6-5C8A-F95D9FF180F1}"/>
                </a:ext>
              </a:extLst>
            </p:cNvPr>
            <p:cNvSpPr/>
            <p:nvPr/>
          </p:nvSpPr>
          <p:spPr>
            <a:xfrm>
              <a:off x="471889" y="2558559"/>
              <a:ext cx="4860000" cy="1770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C13DC7C9-FFAF-211E-25A7-F6167992C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6BA199-3AA6-3E6F-D244-ED071370EF15}"/>
              </a:ext>
            </a:extLst>
          </p:cNvPr>
          <p:cNvGrpSpPr/>
          <p:nvPr/>
        </p:nvGrpSpPr>
        <p:grpSpPr>
          <a:xfrm>
            <a:off x="355614" y="1896081"/>
            <a:ext cx="4976274" cy="641317"/>
            <a:chOff x="355614" y="2493242"/>
            <a:chExt cx="4976274" cy="64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AB16F8-999C-4D3A-AC4D-5F134D35070F}"/>
                </a:ext>
              </a:extLst>
            </p:cNvPr>
            <p:cNvSpPr/>
            <p:nvPr/>
          </p:nvSpPr>
          <p:spPr>
            <a:xfrm>
              <a:off x="471888" y="2558559"/>
              <a:ext cx="4860000" cy="576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652F5A4D-AF1E-901B-4499-9E3D3FE12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28B0DC-9881-25C0-EDC8-FCBE420065D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125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BE79B2F-A657-0930-0A5C-F556345D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43773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987825"/>
              </p:ext>
            </p:extLst>
          </p:nvPr>
        </p:nvGraphicFramePr>
        <p:xfrm>
          <a:off x="5680157" y="4563616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LIGHTGBM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</a:t>
                      </a:r>
                      <a:r>
                        <a:rPr lang="ko-KR" altLang="en-US" sz="1000" dirty="0"/>
                        <a:t>를 위한 튜닝 파라미터 지정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LIGHTGBM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53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(4/9)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MODELING_LIGHTGBM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LIGHTGBM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272397"/>
            <a:ext cx="4976275" cy="596944"/>
            <a:chOff x="355614" y="2493242"/>
            <a:chExt cx="4976275" cy="59694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60"/>
              <a:ext cx="4860000" cy="5316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2833270"/>
            <a:ext cx="4976275" cy="1636882"/>
            <a:chOff x="355614" y="2493242"/>
            <a:chExt cx="4976275" cy="16368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15715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4431921"/>
            <a:ext cx="4976275" cy="625271"/>
            <a:chOff x="355614" y="2493242"/>
            <a:chExt cx="4976275" cy="6252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0"/>
              <a:ext cx="4860000" cy="5599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5021645"/>
            <a:ext cx="4976275" cy="335318"/>
            <a:chOff x="355614" y="2493242"/>
            <a:chExt cx="4976275" cy="33531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27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5365001"/>
            <a:ext cx="4976275" cy="403114"/>
            <a:chOff x="355614" y="2493242"/>
            <a:chExt cx="4976275" cy="40311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59"/>
              <a:ext cx="4860000" cy="3377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7F086A-8B13-14E2-E166-867C24AFFA96}"/>
              </a:ext>
            </a:extLst>
          </p:cNvPr>
          <p:cNvGrpSpPr/>
          <p:nvPr/>
        </p:nvGrpSpPr>
        <p:grpSpPr>
          <a:xfrm>
            <a:off x="355614" y="5741345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295460-E01A-86E6-5C8A-F95D9FF180F1}"/>
                </a:ext>
              </a:extLst>
            </p:cNvPr>
            <p:cNvSpPr/>
            <p:nvPr/>
          </p:nvSpPr>
          <p:spPr>
            <a:xfrm>
              <a:off x="471889" y="2558559"/>
              <a:ext cx="4860000" cy="1770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C13DC7C9-FFAF-211E-25A7-F6167992C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7CBBB-E9AA-6CEC-5309-35021EA3094A}"/>
              </a:ext>
            </a:extLst>
          </p:cNvPr>
          <p:cNvGrpSpPr/>
          <p:nvPr/>
        </p:nvGrpSpPr>
        <p:grpSpPr>
          <a:xfrm>
            <a:off x="355614" y="1709467"/>
            <a:ext cx="4976274" cy="589701"/>
            <a:chOff x="355614" y="2493242"/>
            <a:chExt cx="4976274" cy="58970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7B8F94-F43B-1366-8839-DDF094B906E7}"/>
                </a:ext>
              </a:extLst>
            </p:cNvPr>
            <p:cNvSpPr/>
            <p:nvPr/>
          </p:nvSpPr>
          <p:spPr>
            <a:xfrm>
              <a:off x="471888" y="2558559"/>
              <a:ext cx="4860000" cy="5243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CA0D3DCE-C337-5F9D-82C0-2349B54B9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0C79FE-FFBE-C399-1EAF-59FD22E84FBE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554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752600" y="1714066"/>
            <a:ext cx="5835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5" dirty="0">
                <a:latin typeface="+mj-ea"/>
                <a:ea typeface="+mj-ea"/>
                <a:cs typeface="Malgun Gothic"/>
              </a:rPr>
              <a:t>목차</a:t>
            </a:r>
            <a:endParaRPr sz="2200" dirty="0">
              <a:latin typeface="+mj-ea"/>
              <a:ea typeface="+mj-ea"/>
              <a:cs typeface="Malgun Gothic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52599" y="2410467"/>
            <a:ext cx="4293866" cy="3734082"/>
            <a:chOff x="1752599" y="2057400"/>
            <a:chExt cx="4293866" cy="3734082"/>
          </a:xfrm>
        </p:grpSpPr>
        <p:sp>
          <p:nvSpPr>
            <p:cNvPr id="5" name="Google Shape;76;p8">
              <a:extLst>
                <a:ext uri="{FF2B5EF4-FFF2-40B4-BE49-F238E27FC236}">
                  <a16:creationId xmlns:a16="http://schemas.microsoft.com/office/drawing/2014/main" id="{D36B60B5-E2C9-42D8-97F4-43FEFD6036E7}"/>
                </a:ext>
              </a:extLst>
            </p:cNvPr>
            <p:cNvSpPr txBox="1"/>
            <p:nvPr/>
          </p:nvSpPr>
          <p:spPr>
            <a:xfrm>
              <a:off x="1752600" y="2057400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1.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6" name="Google Shape;77;p8">
              <a:extLst>
                <a:ext uri="{FF2B5EF4-FFF2-40B4-BE49-F238E27FC236}">
                  <a16:creationId xmlns:a16="http://schemas.microsoft.com/office/drawing/2014/main" id="{D6862140-2D3C-4748-8E1E-61EB14D88684}"/>
                </a:ext>
              </a:extLst>
            </p:cNvPr>
            <p:cNvSpPr txBox="1"/>
            <p:nvPr/>
          </p:nvSpPr>
          <p:spPr>
            <a:xfrm>
              <a:off x="2908174" y="2119312"/>
              <a:ext cx="1812925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운영 프로세스</a:t>
              </a:r>
            </a:p>
          </p:txBody>
        </p:sp>
        <p:sp>
          <p:nvSpPr>
            <p:cNvPr id="7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600" y="2859952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2.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8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2921864"/>
              <a:ext cx="3138291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>
                <a:buClr>
                  <a:srgbClr val="595959"/>
                </a:buClr>
                <a:buSzPts val="2000"/>
                <a:defRPr sz="2000" b="1">
                  <a:solidFill>
                    <a:srgbClr val="595959"/>
                  </a:solidFill>
                  <a:latin typeface="+mj-ea"/>
                  <a:ea typeface="+mj-ea"/>
                  <a:cs typeface="Arial"/>
                </a:defRPr>
              </a:lvl1pPr>
            </a:lstStyle>
            <a:p>
              <a:r>
                <a:rPr lang="ko-KR" altLang="en-US" dirty="0"/>
                <a:t>데이터 구조</a:t>
              </a:r>
              <a:r>
                <a:rPr lang="en-US" altLang="ko-KR" dirty="0"/>
                <a:t> </a:t>
              </a:r>
              <a:endParaRPr lang="ko-KR" altLang="en-US" dirty="0">
                <a:sym typeface="Arial"/>
              </a:endParaRPr>
            </a:p>
          </p:txBody>
        </p:sp>
        <p:sp>
          <p:nvSpPr>
            <p:cNvPr id="9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600" y="3662504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3.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3724416"/>
              <a:ext cx="2252490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학습 코어 구성</a:t>
              </a:r>
            </a:p>
          </p:txBody>
        </p:sp>
        <p:sp>
          <p:nvSpPr>
            <p:cNvPr id="11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600" y="4465056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4.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4526968"/>
              <a:ext cx="2252490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예측 코어 구성</a:t>
              </a:r>
            </a:p>
          </p:txBody>
        </p:sp>
        <p:sp>
          <p:nvSpPr>
            <p:cNvPr id="13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599" y="5267607"/>
              <a:ext cx="100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ko-KR" altLang="en-US" sz="2800" b="1" dirty="0">
                  <a:solidFill>
                    <a:srgbClr val="005BAC"/>
                  </a:solidFill>
                  <a:latin typeface="+mj-ea"/>
                  <a:ea typeface="+mj-ea"/>
                </a:rPr>
                <a:t>별첨</a:t>
              </a: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5329519"/>
              <a:ext cx="2252490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코드 구성</a:t>
              </a:r>
            </a:p>
          </p:txBody>
        </p:sp>
      </p:grpSp>
      <p:sp>
        <p:nvSpPr>
          <p:cNvPr id="2" name="제목 4">
            <a:extLst>
              <a:ext uri="{FF2B5EF4-FFF2-40B4-BE49-F238E27FC236}">
                <a16:creationId xmlns:a16="http://schemas.microsoft.com/office/drawing/2014/main" id="{49BACC3D-9EEB-DC04-213D-B4D6060DA915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</p:spTree>
    <p:extLst>
      <p:ext uri="{BB962C8B-B14F-4D97-AF65-F5344CB8AC3E}">
        <p14:creationId xmlns:p14="http://schemas.microsoft.com/office/powerpoint/2010/main" val="2054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10B459D5-7F6F-147F-B513-22811235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4569302"/>
            <a:ext cx="5040000" cy="26746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89BECD-2623-8811-3777-61A2D9D3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8" y="1684372"/>
            <a:ext cx="5040000" cy="2909074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532547"/>
              </p:ext>
            </p:extLst>
          </p:nvPr>
        </p:nvGraphicFramePr>
        <p:xfrm>
          <a:off x="5680157" y="4563616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(5/9)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MODELING_ANN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Artificial Neural Network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272397"/>
            <a:ext cx="4976275" cy="1358962"/>
            <a:chOff x="355614" y="2493242"/>
            <a:chExt cx="4976275" cy="135896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59"/>
              <a:ext cx="4860000" cy="12936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3617039"/>
            <a:ext cx="4976275" cy="2140490"/>
            <a:chOff x="355614" y="2493242"/>
            <a:chExt cx="4976275" cy="214049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20751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5766203"/>
            <a:ext cx="4976275" cy="376345"/>
            <a:chOff x="355614" y="2493242"/>
            <a:chExt cx="4976275" cy="37634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1"/>
              <a:ext cx="4860000" cy="311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6131992"/>
            <a:ext cx="4976275" cy="682888"/>
            <a:chOff x="355614" y="2493242"/>
            <a:chExt cx="4976275" cy="6828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6175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6820576"/>
            <a:ext cx="4976275" cy="403114"/>
            <a:chOff x="355614" y="2493242"/>
            <a:chExt cx="4976275" cy="40311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59"/>
              <a:ext cx="4860000" cy="3377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683736C-4AEC-EFCF-2B43-5E74C93D5E0B}"/>
              </a:ext>
            </a:extLst>
          </p:cNvPr>
          <p:cNvGrpSpPr/>
          <p:nvPr/>
        </p:nvGrpSpPr>
        <p:grpSpPr>
          <a:xfrm>
            <a:off x="355614" y="1858763"/>
            <a:ext cx="4976274" cy="432296"/>
            <a:chOff x="355614" y="2493242"/>
            <a:chExt cx="4976274" cy="43229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F5D6834-82A2-A6FF-378A-DA2C96B43030}"/>
                </a:ext>
              </a:extLst>
            </p:cNvPr>
            <p:cNvSpPr/>
            <p:nvPr/>
          </p:nvSpPr>
          <p:spPr>
            <a:xfrm>
              <a:off x="471888" y="2558559"/>
              <a:ext cx="4860000" cy="3669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AutoShape 40">
              <a:extLst>
                <a:ext uri="{FF2B5EF4-FFF2-40B4-BE49-F238E27FC236}">
                  <a16:creationId xmlns:a16="http://schemas.microsoft.com/office/drawing/2014/main" id="{BCC7B4A9-4EB2-C69C-F50D-E3E82184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88CD88-BA49-E02C-F737-D5A8DA4FEEEE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(10/19)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39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55ABC2F-AA7B-0D1B-5D62-E8E6AA50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694876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55551"/>
              </p:ext>
            </p:extLst>
          </p:nvPr>
        </p:nvGraphicFramePr>
        <p:xfrm>
          <a:off x="5680157" y="2860731"/>
          <a:ext cx="4320000" cy="1548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/>
                        <a:t>only.y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설명변수의 과거 값만으로만 모델링 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41356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(6/9)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MODELING_LSTM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113770"/>
            <a:ext cx="4976275" cy="2594955"/>
            <a:chOff x="355614" y="2493242"/>
            <a:chExt cx="4976275" cy="2594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58"/>
              <a:ext cx="4860000" cy="25296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4708726"/>
            <a:ext cx="4976275" cy="1670522"/>
            <a:chOff x="355614" y="2493242"/>
            <a:chExt cx="4976275" cy="167052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16052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9E02CCB-78C6-A767-459E-72E9D456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012567"/>
              </p:ext>
            </p:extLst>
          </p:nvPr>
        </p:nvGraphicFramePr>
        <p:xfrm>
          <a:off x="5680157" y="471291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종속변수의 과거 값만 설명변수로 학습할지 여부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데이터 생성</a:t>
                      </a:r>
                      <a:r>
                        <a:rPr lang="en-US" altLang="ko-KR" sz="1000" dirty="0"/>
                        <a:t>(Sample/</a:t>
                      </a:r>
                      <a:r>
                        <a:rPr lang="en-US" altLang="ko-KR" sz="1000" dirty="0" err="1"/>
                        <a:t>TimeStep</a:t>
                      </a:r>
                      <a:r>
                        <a:rPr lang="en-US" altLang="ko-KR" sz="1000" dirty="0"/>
                        <a:t>/Feature 3</a:t>
                      </a:r>
                      <a:r>
                        <a:rPr lang="ko-KR" altLang="en-US" sz="1000" dirty="0"/>
                        <a:t>차원 </a:t>
                      </a:r>
                      <a:r>
                        <a:rPr lang="en-US" altLang="ko-KR" sz="1000" dirty="0"/>
                        <a:t>array)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850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BEFDFF-1818-71A4-671C-3B2D64A074E0}"/>
              </a:ext>
            </a:extLst>
          </p:cNvPr>
          <p:cNvGrpSpPr/>
          <p:nvPr/>
        </p:nvGrpSpPr>
        <p:grpSpPr>
          <a:xfrm>
            <a:off x="355614" y="1718798"/>
            <a:ext cx="4976274" cy="394969"/>
            <a:chOff x="355614" y="2493242"/>
            <a:chExt cx="4976274" cy="3949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263DF85-E9B1-3B25-7440-F8871DBC570D}"/>
                </a:ext>
              </a:extLst>
            </p:cNvPr>
            <p:cNvSpPr/>
            <p:nvPr/>
          </p:nvSpPr>
          <p:spPr>
            <a:xfrm>
              <a:off x="471888" y="2558558"/>
              <a:ext cx="4860000" cy="329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utoShape 40">
              <a:extLst>
                <a:ext uri="{FF2B5EF4-FFF2-40B4-BE49-F238E27FC236}">
                  <a16:creationId xmlns:a16="http://schemas.microsoft.com/office/drawing/2014/main" id="{95CD1400-1B2D-0CCD-79B2-174EA2AA7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6FAA83-C375-ECF7-59E6-6A906C01B6D2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851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5EB112-DD7B-CA3C-666C-32306371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401747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548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/>
                        <a:t>only.y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설명변수의 과거 값만으로만 모델링 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41356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(6/9)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MODELING_LSTM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5F1AC2-42B9-0BC8-C7BB-2EB895A11E69}"/>
              </a:ext>
            </a:extLst>
          </p:cNvPr>
          <p:cNvGrpSpPr/>
          <p:nvPr/>
        </p:nvGrpSpPr>
        <p:grpSpPr>
          <a:xfrm>
            <a:off x="355614" y="1644138"/>
            <a:ext cx="4976275" cy="2098374"/>
            <a:chOff x="355614" y="2410058"/>
            <a:chExt cx="4976275" cy="23382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7EEFA1-443E-69BF-1906-B3F78DE52AF2}"/>
                </a:ext>
              </a:extLst>
            </p:cNvPr>
            <p:cNvSpPr/>
            <p:nvPr/>
          </p:nvSpPr>
          <p:spPr>
            <a:xfrm>
              <a:off x="471889" y="2502572"/>
              <a:ext cx="4860000" cy="22457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utoShape 40">
              <a:extLst>
                <a:ext uri="{FF2B5EF4-FFF2-40B4-BE49-F238E27FC236}">
                  <a16:creationId xmlns:a16="http://schemas.microsoft.com/office/drawing/2014/main" id="{25EC369D-725B-6F69-458F-9AD5C625B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10058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96644"/>
              </p:ext>
            </p:extLst>
          </p:nvPr>
        </p:nvGraphicFramePr>
        <p:xfrm>
          <a:off x="5680157" y="471291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종속변수의 과거 값만 설명변수로 학습할지 여부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데이터 생성</a:t>
                      </a:r>
                      <a:r>
                        <a:rPr lang="en-US" altLang="ko-KR" sz="1000" dirty="0"/>
                        <a:t>(Sample/</a:t>
                      </a:r>
                      <a:r>
                        <a:rPr lang="en-US" altLang="ko-KR" sz="1000" dirty="0" err="1"/>
                        <a:t>TimeStep</a:t>
                      </a:r>
                      <a:r>
                        <a:rPr lang="en-US" altLang="ko-KR" sz="1000" dirty="0"/>
                        <a:t>/Feature 3</a:t>
                      </a:r>
                      <a:r>
                        <a:rPr lang="ko-KR" altLang="en-US" sz="1000" dirty="0"/>
                        <a:t>차원 </a:t>
                      </a:r>
                      <a:r>
                        <a:rPr lang="en-US" altLang="ko-KR" sz="1000" dirty="0"/>
                        <a:t>array)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8500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3744623"/>
            <a:ext cx="4976275" cy="398163"/>
            <a:chOff x="355614" y="2420456"/>
            <a:chExt cx="4976275" cy="4436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3"/>
              <a:ext cx="4860000" cy="3615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AE0F0B-6991-996C-052A-35CD7C1522A4}"/>
              </a:ext>
            </a:extLst>
          </p:cNvPr>
          <p:cNvGrpSpPr/>
          <p:nvPr/>
        </p:nvGrpSpPr>
        <p:grpSpPr>
          <a:xfrm>
            <a:off x="355614" y="4149582"/>
            <a:ext cx="4976275" cy="1038231"/>
            <a:chOff x="355614" y="2420456"/>
            <a:chExt cx="4976275" cy="11569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6EBF09-79ED-03E3-7E42-05D0100AC834}"/>
                </a:ext>
              </a:extLst>
            </p:cNvPr>
            <p:cNvSpPr/>
            <p:nvPr/>
          </p:nvSpPr>
          <p:spPr>
            <a:xfrm>
              <a:off x="471889" y="2502572"/>
              <a:ext cx="4860000" cy="10748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EC226DBA-A47B-92E5-92F6-29F05C61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F4D5FB-D5F2-3202-1546-7B1050495976}"/>
              </a:ext>
            </a:extLst>
          </p:cNvPr>
          <p:cNvGrpSpPr/>
          <p:nvPr/>
        </p:nvGrpSpPr>
        <p:grpSpPr>
          <a:xfrm>
            <a:off x="355614" y="5178736"/>
            <a:ext cx="4976275" cy="741031"/>
            <a:chOff x="355614" y="2420456"/>
            <a:chExt cx="4976275" cy="82575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B0661A-B278-9877-B7B3-CB0B102A88E2}"/>
                </a:ext>
              </a:extLst>
            </p:cNvPr>
            <p:cNvSpPr/>
            <p:nvPr/>
          </p:nvSpPr>
          <p:spPr>
            <a:xfrm>
              <a:off x="471889" y="2502573"/>
              <a:ext cx="4860000" cy="7436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9B7BAFF4-A992-8EA8-1AE9-7A19CF05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7B0CB7-A314-0DAC-5AC5-82B1994C9AFA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19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3A45350-2C43-7B81-4E10-A5EEA87E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203362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548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/>
                        <a:t>only.y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설명변수의 과거 값만으로만 모델링 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41356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(7/9)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MODELING_ARIMAX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AUTO_ARIMA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99495"/>
              </p:ext>
            </p:extLst>
          </p:nvPr>
        </p:nvGraphicFramePr>
        <p:xfrm>
          <a:off x="5680157" y="4712910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종속변수의 과거 값만 설명변수로 학습할지 여부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ARIMAX </a:t>
                      </a:r>
                      <a:r>
                        <a:rPr lang="ko-KR" altLang="en-US" sz="1000" dirty="0"/>
                        <a:t>데이터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ARIMAX </a:t>
                      </a:r>
                      <a:r>
                        <a:rPr lang="ko-KR" altLang="en-US" sz="1000" dirty="0"/>
                        <a:t>모델 학습 및 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158424"/>
            <a:ext cx="4976275" cy="2142989"/>
            <a:chOff x="355614" y="2418370"/>
            <a:chExt cx="4976275" cy="245647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3"/>
              <a:ext cx="4860000" cy="23722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18370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AE0F0B-6991-996C-052A-35CD7C1522A4}"/>
              </a:ext>
            </a:extLst>
          </p:cNvPr>
          <p:cNvGrpSpPr/>
          <p:nvPr/>
        </p:nvGrpSpPr>
        <p:grpSpPr>
          <a:xfrm>
            <a:off x="355614" y="4280216"/>
            <a:ext cx="4976275" cy="1569992"/>
            <a:chOff x="355614" y="2420456"/>
            <a:chExt cx="4976275" cy="17494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6EBF09-79ED-03E3-7E42-05D0100AC834}"/>
                </a:ext>
              </a:extLst>
            </p:cNvPr>
            <p:cNvSpPr/>
            <p:nvPr/>
          </p:nvSpPr>
          <p:spPr>
            <a:xfrm>
              <a:off x="471889" y="2502571"/>
              <a:ext cx="4860000" cy="16673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EC226DBA-A47B-92E5-92F6-29F05C61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F4D5FB-D5F2-3202-1546-7B1050495976}"/>
              </a:ext>
            </a:extLst>
          </p:cNvPr>
          <p:cNvGrpSpPr/>
          <p:nvPr/>
        </p:nvGrpSpPr>
        <p:grpSpPr>
          <a:xfrm>
            <a:off x="355614" y="5831886"/>
            <a:ext cx="4976275" cy="568907"/>
            <a:chOff x="355614" y="2420456"/>
            <a:chExt cx="4976275" cy="63394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B0661A-B278-9877-B7B3-CB0B102A88E2}"/>
                </a:ext>
              </a:extLst>
            </p:cNvPr>
            <p:cNvSpPr/>
            <p:nvPr/>
          </p:nvSpPr>
          <p:spPr>
            <a:xfrm>
              <a:off x="471889" y="2502572"/>
              <a:ext cx="4860000" cy="5518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9B7BAFF4-A992-8EA8-1AE9-7A19CF05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19B2E1-B974-A6DB-273C-446B1BB22B68}"/>
              </a:ext>
            </a:extLst>
          </p:cNvPr>
          <p:cNvGrpSpPr/>
          <p:nvPr/>
        </p:nvGrpSpPr>
        <p:grpSpPr>
          <a:xfrm>
            <a:off x="355614" y="6394431"/>
            <a:ext cx="4976275" cy="493303"/>
            <a:chOff x="355614" y="2430854"/>
            <a:chExt cx="4976275" cy="54970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B0F7D78-C9F0-D4DD-EA53-DA9976766282}"/>
                </a:ext>
              </a:extLst>
            </p:cNvPr>
            <p:cNvSpPr/>
            <p:nvPr/>
          </p:nvSpPr>
          <p:spPr>
            <a:xfrm>
              <a:off x="471889" y="2502573"/>
              <a:ext cx="4860000" cy="4779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CC8D35F6-C61E-9100-8132-AC9E1CE33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30854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3FE1EEC-9A7F-73DE-C345-6BECB6F4EF03}"/>
              </a:ext>
            </a:extLst>
          </p:cNvPr>
          <p:cNvGrpSpPr/>
          <p:nvPr/>
        </p:nvGrpSpPr>
        <p:grpSpPr>
          <a:xfrm>
            <a:off x="355614" y="1728129"/>
            <a:ext cx="4976274" cy="437385"/>
            <a:chOff x="355614" y="2493242"/>
            <a:chExt cx="4976274" cy="43738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A45AD02-8EA0-AAAF-9689-6C1579E3D167}"/>
                </a:ext>
              </a:extLst>
            </p:cNvPr>
            <p:cNvSpPr/>
            <p:nvPr/>
          </p:nvSpPr>
          <p:spPr>
            <a:xfrm>
              <a:off x="471888" y="2558558"/>
              <a:ext cx="4860000" cy="3720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FA58293D-7424-2334-6301-8339E157C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8C2C68-BFFD-427A-71C4-12A6CE5C9D4C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2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C86604D-87E9-FE3A-732A-44C9DDED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03377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513468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result_list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별 </a:t>
                      </a:r>
                      <a:r>
                        <a:rPr lang="en-US" sz="1000" dirty="0"/>
                        <a:t>MODELING </a:t>
                      </a:r>
                      <a:r>
                        <a:rPr lang="ko-KR" altLang="en-US" sz="1000" dirty="0"/>
                        <a:t>함수 결과로 생성한 </a:t>
                      </a:r>
                      <a:r>
                        <a:rPr lang="en-US" sz="1000" dirty="0"/>
                        <a:t>LIST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thrs</a:t>
                      </a:r>
                      <a:r>
                        <a:rPr lang="en-US" sz="1000" dirty="0"/>
                        <a:t> : Accuracy </a:t>
                      </a:r>
                      <a:r>
                        <a:rPr lang="ko-KR" altLang="en-US" sz="1000" dirty="0"/>
                        <a:t>계산을 위한 </a:t>
                      </a:r>
                      <a:r>
                        <a:rPr lang="en-US" sz="1000" dirty="0"/>
                        <a:t>Threshold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type : 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en-US" sz="1000" dirty="0"/>
                        <a:t>acc (ex : if type = '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', then '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' </a:t>
                      </a:r>
                      <a:r>
                        <a:rPr lang="ko-KR" altLang="en-US" sz="1000" dirty="0"/>
                        <a:t>순으로 </a:t>
                      </a:r>
                      <a:r>
                        <a:rPr lang="en-US" altLang="ko-KR" sz="1000" dirty="0"/>
                        <a:t>Rank </a:t>
                      </a:r>
                      <a:r>
                        <a:rPr lang="ko-KR" altLang="en-US" sz="1000" dirty="0"/>
                        <a:t>생성 </a:t>
                      </a:r>
                      <a:r>
                        <a:rPr lang="en-US" altLang="ko-KR" sz="1000" dirty="0"/>
                        <a:t>/'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' </a:t>
                      </a:r>
                      <a:r>
                        <a:rPr lang="ko-KR" altLang="en-US" sz="1000" dirty="0"/>
                        <a:t>동차 시 </a:t>
                      </a:r>
                      <a:r>
                        <a:rPr lang="en-US" sz="1000" dirty="0"/>
                        <a:t>acc </a:t>
                      </a:r>
                      <a:r>
                        <a:rPr lang="ko-KR" altLang="en-US" sz="1000" dirty="0"/>
                        <a:t>순으로 랭킹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EVAL : </a:t>
                      </a:r>
                      <a:r>
                        <a:rPr lang="ko-KR" altLang="en-US" sz="1000" dirty="0"/>
                        <a:t>모델 별 평가 결과 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56360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(8/9)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EVAL_FN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평가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50743"/>
              </p:ext>
            </p:extLst>
          </p:nvPr>
        </p:nvGraphicFramePr>
        <p:xfrm>
          <a:off x="5680157" y="4255703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MAPE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Accuracy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별 평가 지표 계산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type</a:t>
                      </a:r>
                      <a:r>
                        <a:rPr lang="ko-KR" altLang="en-US" sz="1000" dirty="0"/>
                        <a:t>에 따른 모델 평가 결과 </a:t>
                      </a:r>
                      <a:r>
                        <a:rPr lang="en-US" altLang="ko-KR" sz="1000" dirty="0"/>
                        <a:t>Rank </a:t>
                      </a:r>
                      <a:r>
                        <a:rPr lang="ko-KR" altLang="en-US" sz="1000" dirty="0"/>
                        <a:t>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568967"/>
            <a:ext cx="4976275" cy="1206555"/>
            <a:chOff x="355614" y="2407674"/>
            <a:chExt cx="4976275" cy="138305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4"/>
              <a:ext cx="4860000" cy="12881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07674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AE0F0B-6991-996C-052A-35CD7C1522A4}"/>
              </a:ext>
            </a:extLst>
          </p:cNvPr>
          <p:cNvGrpSpPr/>
          <p:nvPr/>
        </p:nvGrpSpPr>
        <p:grpSpPr>
          <a:xfrm>
            <a:off x="355614" y="3776364"/>
            <a:ext cx="4976275" cy="1794370"/>
            <a:chOff x="355614" y="2420456"/>
            <a:chExt cx="4976275" cy="19995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6EBF09-79ED-03E3-7E42-05D0100AC834}"/>
                </a:ext>
              </a:extLst>
            </p:cNvPr>
            <p:cNvSpPr/>
            <p:nvPr/>
          </p:nvSpPr>
          <p:spPr>
            <a:xfrm>
              <a:off x="471889" y="2502572"/>
              <a:ext cx="4860000" cy="19173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EC226DBA-A47B-92E5-92F6-29F05C61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F4D5FB-D5F2-3202-1546-7B1050495976}"/>
              </a:ext>
            </a:extLst>
          </p:cNvPr>
          <p:cNvGrpSpPr/>
          <p:nvPr/>
        </p:nvGrpSpPr>
        <p:grpSpPr>
          <a:xfrm>
            <a:off x="355614" y="5551959"/>
            <a:ext cx="4976275" cy="1147409"/>
            <a:chOff x="355614" y="2420456"/>
            <a:chExt cx="4976275" cy="12785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B0661A-B278-9877-B7B3-CB0B102A88E2}"/>
                </a:ext>
              </a:extLst>
            </p:cNvPr>
            <p:cNvSpPr/>
            <p:nvPr/>
          </p:nvSpPr>
          <p:spPr>
            <a:xfrm>
              <a:off x="471889" y="2502572"/>
              <a:ext cx="4860000" cy="11964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9B7BAFF4-A992-8EA8-1AE9-7A19CF05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C1BE92-AC73-6C5C-2CD8-69C322E6DB3E}"/>
              </a:ext>
            </a:extLst>
          </p:cNvPr>
          <p:cNvGrpSpPr/>
          <p:nvPr/>
        </p:nvGrpSpPr>
        <p:grpSpPr>
          <a:xfrm>
            <a:off x="355614" y="1774784"/>
            <a:ext cx="4976274" cy="819901"/>
            <a:chOff x="355614" y="2493242"/>
            <a:chExt cx="4976274" cy="8199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91EC25-CBEB-FC3E-E510-C4734CEC25DA}"/>
                </a:ext>
              </a:extLst>
            </p:cNvPr>
            <p:cNvSpPr/>
            <p:nvPr/>
          </p:nvSpPr>
          <p:spPr>
            <a:xfrm>
              <a:off x="471888" y="2558559"/>
              <a:ext cx="4860000" cy="7545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utoShape 40">
              <a:extLst>
                <a:ext uri="{FF2B5EF4-FFF2-40B4-BE49-F238E27FC236}">
                  <a16:creationId xmlns:a16="http://schemas.microsoft.com/office/drawing/2014/main" id="{55AC4FEE-3105-E732-0F99-C0E78F02D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D5D8ED-D029-31B9-E74D-75F03C9FE8F4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3175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6E3706A-F6BD-8679-EDC1-997F87B7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2713846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655629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모델 저장 위치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</a:t>
                      </a:r>
                      <a:r>
                        <a:rPr lang="ko-KR" altLang="en-US" sz="1000" dirty="0"/>
                        <a:t>변수 명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eval_df</a:t>
                      </a:r>
                      <a:r>
                        <a:rPr lang="en-US" sz="1000" dirty="0"/>
                        <a:t>  : EVAL_FN </a:t>
                      </a:r>
                      <a:r>
                        <a:rPr lang="ko-KR" altLang="en-US" sz="1000" dirty="0"/>
                        <a:t>출력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없음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56356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(9/9)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SAVE_FN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모델 저장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48620"/>
              </p:ext>
            </p:extLst>
          </p:nvPr>
        </p:nvGraphicFramePr>
        <p:xfrm>
          <a:off x="5680157" y="4255699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평가 결과가 가장 좋은 모델명 추출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BEST_MODEL </a:t>
                      </a:r>
                      <a:r>
                        <a:rPr lang="ko-KR" altLang="en-US" sz="1000" dirty="0"/>
                        <a:t>폴더에 최적 모델 저장</a:t>
                      </a:r>
                      <a:endParaRPr lang="en-US" altLang="ko-KR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LSTM,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LSTM_Y, ANN </a:t>
                      </a:r>
                      <a:r>
                        <a:rPr lang="ko-KR" altLang="en-US" sz="1000" dirty="0"/>
                        <a:t>모델 </a:t>
                      </a:r>
                      <a:r>
                        <a:rPr lang="en-US" altLang="ko-KR" sz="1000" dirty="0"/>
                        <a:t>: h5 </a:t>
                      </a:r>
                      <a:r>
                        <a:rPr lang="ko-KR" altLang="en-US" sz="1000" dirty="0"/>
                        <a:t>파일</a:t>
                      </a:r>
                      <a:endParaRPr lang="en-US" altLang="ko-KR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LIGHTGBM : LGB </a:t>
                      </a:r>
                      <a:r>
                        <a:rPr lang="ko-KR" altLang="en-US" sz="1000" dirty="0"/>
                        <a:t>파일</a:t>
                      </a:r>
                      <a:endParaRPr lang="en-US" altLang="ko-KR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나머지 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Rdata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파일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214413"/>
            <a:ext cx="4976275" cy="1835074"/>
            <a:chOff x="355614" y="2493242"/>
            <a:chExt cx="4976275" cy="210351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3"/>
              <a:ext cx="4860000" cy="20941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355614" y="1756120"/>
            <a:ext cx="4976274" cy="376509"/>
            <a:chOff x="355614" y="2493242"/>
            <a:chExt cx="4976274" cy="37650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59"/>
              <a:ext cx="4860000" cy="311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FA7836-8BB1-3017-AEBB-9A6FFCD07CD6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8512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18DC484-355D-4AA4-7FDF-E6BE24715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668072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19424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working_date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모델 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model_path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모델 위치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yvar_name</a:t>
                      </a:r>
                      <a:r>
                        <a:rPr lang="en-US" altLang="ko-KR" sz="1000" dirty="0"/>
                        <a:t> : y </a:t>
                      </a:r>
                      <a:r>
                        <a:rPr lang="ko-KR" altLang="en-US" sz="1000" dirty="0"/>
                        <a:t>변수 명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all.x.na : x</a:t>
                      </a:r>
                      <a:r>
                        <a:rPr lang="ko-KR" altLang="en-US" sz="1000" dirty="0"/>
                        <a:t>변수 전부 </a:t>
                      </a:r>
                      <a:r>
                        <a:rPr lang="en-US" altLang="ko-KR" sz="1000" dirty="0"/>
                        <a:t>NA </a:t>
                      </a:r>
                      <a:r>
                        <a:rPr lang="ko-KR" altLang="en-US" sz="1000" dirty="0"/>
                        <a:t>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모델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모델관련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62579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pred_prediction_tools.R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 – (1/2)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MODEL_LOAD_FN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모델 불러오기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64350"/>
              </p:ext>
            </p:extLst>
          </p:nvPr>
        </p:nvGraphicFramePr>
        <p:xfrm>
          <a:off x="5680157" y="4261922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If all.x.na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F, Then </a:t>
                      </a:r>
                      <a:r>
                        <a:rPr lang="ko-KR" altLang="en-US" sz="1000" dirty="0"/>
                        <a:t>평가지표가 가장 좋은 </a:t>
                      </a:r>
                      <a:r>
                        <a:rPr lang="en-US" altLang="ko-KR" sz="1000" dirty="0"/>
                        <a:t>Best Model </a:t>
                      </a:r>
                      <a:r>
                        <a:rPr lang="ko-KR" altLang="en-US" sz="1000" dirty="0"/>
                        <a:t>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If all.x.na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T, Then  Y</a:t>
                      </a:r>
                      <a:r>
                        <a:rPr lang="ko-KR" altLang="en-US" sz="1000" dirty="0"/>
                        <a:t> 변수의 과거 값으로만 학습한 모델 불러오기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3997493"/>
            <a:ext cx="4976275" cy="1991948"/>
            <a:chOff x="355614" y="2493242"/>
            <a:chExt cx="4976275" cy="22833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2"/>
              <a:ext cx="4860000" cy="22740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355614" y="1817080"/>
            <a:ext cx="4976274" cy="2144349"/>
            <a:chOff x="355614" y="2493242"/>
            <a:chExt cx="4976274" cy="214434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59"/>
              <a:ext cx="4860000" cy="20790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30B7AC-3BCE-AC4D-D0DD-00127F58CB5A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0846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358C976-D19E-566D-927A-6EAE058F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539592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00051"/>
              </p:ext>
            </p:extLst>
          </p:nvPr>
        </p:nvGraphicFramePr>
        <p:xfrm>
          <a:off x="5680157" y="2860731"/>
          <a:ext cx="4320000" cy="88065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PREDICT_DATA : PRED_ANAL_FN</a:t>
                      </a:r>
                      <a:r>
                        <a:rPr lang="ko-KR" altLang="en-US" sz="1000" dirty="0"/>
                        <a:t>의 출력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MODEL_LOAD : MODEL_LOAD_FN</a:t>
                      </a:r>
                      <a:r>
                        <a:rPr lang="ko-KR" altLang="en-US" sz="1000" dirty="0"/>
                        <a:t>의 출력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predict_data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예측 결과 데이터 프레임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base_time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predict_time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pred_val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yvar_name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747971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pred_prediction_tools.R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 – (2/2)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PRED_FN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예측하기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892236"/>
              </p:ext>
            </p:extLst>
          </p:nvPr>
        </p:nvGraphicFramePr>
        <p:xfrm>
          <a:off x="5680157" y="4047314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필요 항목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BEST</a:t>
                      </a:r>
                      <a:r>
                        <a:rPr lang="ko-KR" altLang="en-US" sz="1000" dirty="0"/>
                        <a:t> 모델 종류 따른 </a:t>
                      </a:r>
                      <a:r>
                        <a:rPr lang="ko-KR" altLang="en-US" sz="1000" dirty="0" err="1"/>
                        <a:t>전처리</a:t>
                      </a:r>
                      <a:r>
                        <a:rPr lang="ko-KR" altLang="en-US" sz="1000" dirty="0"/>
                        <a:t> 및 예측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317984"/>
            <a:ext cx="4976275" cy="4885249"/>
            <a:chOff x="355614" y="2429066"/>
            <a:chExt cx="4976275" cy="55998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2"/>
              <a:ext cx="4860000" cy="5526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906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355614" y="1838388"/>
            <a:ext cx="4976274" cy="526251"/>
            <a:chOff x="355614" y="2493242"/>
            <a:chExt cx="4976274" cy="52625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59"/>
              <a:ext cx="4860000" cy="4609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CA1749-1549-F637-43A1-CB7AF8D232A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8858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FB9E141-B85A-DFCD-4038-36D3A587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911667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train_core.R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모델저장 등 학습 프로세스 진행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888079"/>
              </p:ext>
            </p:extLst>
          </p:nvPr>
        </p:nvGraphicFramePr>
        <p:xfrm>
          <a:off x="5680157" y="2862327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학습 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시간대별 요약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학습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 데이터 생성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설명변수 지정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시차 변경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종속변수 타입에 따른 모델 학습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모델평가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최종모델 저장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280970" y="1842145"/>
            <a:ext cx="5156274" cy="390766"/>
            <a:chOff x="355614" y="2493242"/>
            <a:chExt cx="5156274" cy="39076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60"/>
              <a:ext cx="5040000" cy="3254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FB0523-0246-62A4-45CF-A0E9A4B070FB}"/>
              </a:ext>
            </a:extLst>
          </p:cNvPr>
          <p:cNvGrpSpPr/>
          <p:nvPr/>
        </p:nvGrpSpPr>
        <p:grpSpPr>
          <a:xfrm>
            <a:off x="280970" y="2424528"/>
            <a:ext cx="5156274" cy="281934"/>
            <a:chOff x="355614" y="2493242"/>
            <a:chExt cx="5156274" cy="28193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1E0EA3-B6EE-E9E2-973F-7633AA025D13}"/>
                </a:ext>
              </a:extLst>
            </p:cNvPr>
            <p:cNvSpPr/>
            <p:nvPr/>
          </p:nvSpPr>
          <p:spPr>
            <a:xfrm>
              <a:off x="471888" y="2558560"/>
              <a:ext cx="5040000" cy="216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utoShape 40">
              <a:extLst>
                <a:ext uri="{FF2B5EF4-FFF2-40B4-BE49-F238E27FC236}">
                  <a16:creationId xmlns:a16="http://schemas.microsoft.com/office/drawing/2014/main" id="{16D0041B-3692-EF7E-C117-E46C569E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B3F8C6-80ED-0F63-44CD-94EBDBD6C349}"/>
              </a:ext>
            </a:extLst>
          </p:cNvPr>
          <p:cNvGrpSpPr/>
          <p:nvPr/>
        </p:nvGrpSpPr>
        <p:grpSpPr>
          <a:xfrm>
            <a:off x="280970" y="2679368"/>
            <a:ext cx="5156274" cy="281934"/>
            <a:chOff x="355614" y="2493242"/>
            <a:chExt cx="5156274" cy="28193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524AF8-E681-8ACC-6DE9-75B4EE8BF8BD}"/>
                </a:ext>
              </a:extLst>
            </p:cNvPr>
            <p:cNvSpPr/>
            <p:nvPr/>
          </p:nvSpPr>
          <p:spPr>
            <a:xfrm>
              <a:off x="471888" y="2558560"/>
              <a:ext cx="5040000" cy="216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D28B8132-380C-2803-55FA-5AE4097F8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96603A-300A-3039-A78A-8C2902EE5F40}"/>
              </a:ext>
            </a:extLst>
          </p:cNvPr>
          <p:cNvGrpSpPr/>
          <p:nvPr/>
        </p:nvGrpSpPr>
        <p:grpSpPr>
          <a:xfrm>
            <a:off x="280970" y="3134763"/>
            <a:ext cx="5156274" cy="3461276"/>
            <a:chOff x="355614" y="2493242"/>
            <a:chExt cx="5156274" cy="34612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5FB5D2-FCDA-4A32-37B4-19CA25B01B75}"/>
                </a:ext>
              </a:extLst>
            </p:cNvPr>
            <p:cNvSpPr/>
            <p:nvPr/>
          </p:nvSpPr>
          <p:spPr>
            <a:xfrm>
              <a:off x="471888" y="2558560"/>
              <a:ext cx="5040000" cy="33959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A9E7DC79-A17A-DCAA-7B61-466664F2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81884A-14B8-C429-54C7-0F0CDB2C13D3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725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E3B31A6-1C2C-33E5-6D9E-93E97243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77700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pred_core.R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모델불러오기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등 예측 프로세스 진행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27279"/>
              </p:ext>
            </p:extLst>
          </p:nvPr>
        </p:nvGraphicFramePr>
        <p:xfrm>
          <a:off x="5680157" y="2862327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설명변수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여부 체크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88948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예측 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시간대별 요약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 데이터 생성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설명변수 지정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시차 변경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종속변수 타입 별 예측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280970" y="1954628"/>
            <a:ext cx="5156274" cy="383029"/>
            <a:chOff x="355614" y="2493242"/>
            <a:chExt cx="5156274" cy="38302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60"/>
              <a:ext cx="5040000" cy="317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FB0523-0246-62A4-45CF-A0E9A4B070FB}"/>
              </a:ext>
            </a:extLst>
          </p:cNvPr>
          <p:cNvGrpSpPr/>
          <p:nvPr/>
        </p:nvGrpSpPr>
        <p:grpSpPr>
          <a:xfrm>
            <a:off x="280970" y="2339385"/>
            <a:ext cx="5156274" cy="1038654"/>
            <a:chOff x="355614" y="2493242"/>
            <a:chExt cx="5156274" cy="10386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1E0EA3-B6EE-E9E2-973F-7633AA025D13}"/>
                </a:ext>
              </a:extLst>
            </p:cNvPr>
            <p:cNvSpPr/>
            <p:nvPr/>
          </p:nvSpPr>
          <p:spPr>
            <a:xfrm>
              <a:off x="471888" y="2558560"/>
              <a:ext cx="5040000" cy="9733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utoShape 40">
              <a:extLst>
                <a:ext uri="{FF2B5EF4-FFF2-40B4-BE49-F238E27FC236}">
                  <a16:creationId xmlns:a16="http://schemas.microsoft.com/office/drawing/2014/main" id="{16D0041B-3692-EF7E-C117-E46C569E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B3F8C6-80ED-0F63-44CD-94EBDBD6C349}"/>
              </a:ext>
            </a:extLst>
          </p:cNvPr>
          <p:cNvGrpSpPr/>
          <p:nvPr/>
        </p:nvGrpSpPr>
        <p:grpSpPr>
          <a:xfrm>
            <a:off x="280970" y="3632262"/>
            <a:ext cx="5156274" cy="281934"/>
            <a:chOff x="355614" y="2493242"/>
            <a:chExt cx="5156274" cy="28193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524AF8-E681-8ACC-6DE9-75B4EE8BF8BD}"/>
                </a:ext>
              </a:extLst>
            </p:cNvPr>
            <p:cNvSpPr/>
            <p:nvPr/>
          </p:nvSpPr>
          <p:spPr>
            <a:xfrm>
              <a:off x="471888" y="2558560"/>
              <a:ext cx="5040000" cy="216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D28B8132-380C-2803-55FA-5AE4097F8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96603A-300A-3039-A78A-8C2902EE5F40}"/>
              </a:ext>
            </a:extLst>
          </p:cNvPr>
          <p:cNvGrpSpPr/>
          <p:nvPr/>
        </p:nvGrpSpPr>
        <p:grpSpPr>
          <a:xfrm>
            <a:off x="280970" y="3911027"/>
            <a:ext cx="5156274" cy="316679"/>
            <a:chOff x="355614" y="2493242"/>
            <a:chExt cx="5156274" cy="3166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5FB5D2-FCDA-4A32-37B4-19CA25B01B75}"/>
                </a:ext>
              </a:extLst>
            </p:cNvPr>
            <p:cNvSpPr/>
            <p:nvPr/>
          </p:nvSpPr>
          <p:spPr>
            <a:xfrm>
              <a:off x="471888" y="2558560"/>
              <a:ext cx="5040000" cy="2513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A9E7DC79-A17A-DCAA-7B61-466664F2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5A2B9B-8133-0487-FD0A-4682A8072686}"/>
              </a:ext>
            </a:extLst>
          </p:cNvPr>
          <p:cNvGrpSpPr/>
          <p:nvPr/>
        </p:nvGrpSpPr>
        <p:grpSpPr>
          <a:xfrm>
            <a:off x="280970" y="4435272"/>
            <a:ext cx="5156274" cy="1505318"/>
            <a:chOff x="355614" y="2493242"/>
            <a:chExt cx="5156274" cy="15053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DD1D55-562C-A1BA-6DF5-C5EE31F965C9}"/>
                </a:ext>
              </a:extLst>
            </p:cNvPr>
            <p:cNvSpPr/>
            <p:nvPr/>
          </p:nvSpPr>
          <p:spPr>
            <a:xfrm>
              <a:off x="471888" y="2558560"/>
              <a:ext cx="5040000" cy="144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6B56B3A6-D8A5-3C76-DC9C-CD49C69C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13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B21FC7E-357A-2767-E9C4-AA69E13C3CF5}"/>
              </a:ext>
            </a:extLst>
          </p:cNvPr>
          <p:cNvSpPr/>
          <p:nvPr/>
        </p:nvSpPr>
        <p:spPr>
          <a:xfrm>
            <a:off x="2380802" y="2322571"/>
            <a:ext cx="4770959" cy="44087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순서도: 대체 처리 171">
            <a:extLst>
              <a:ext uri="{FF2B5EF4-FFF2-40B4-BE49-F238E27FC236}">
                <a16:creationId xmlns:a16="http://schemas.microsoft.com/office/drawing/2014/main" id="{6EE90C2F-B0B6-1A00-A2A5-C3077159C3B4}"/>
              </a:ext>
            </a:extLst>
          </p:cNvPr>
          <p:cNvSpPr/>
          <p:nvPr/>
        </p:nvSpPr>
        <p:spPr>
          <a:xfrm>
            <a:off x="2512719" y="3454253"/>
            <a:ext cx="4500947" cy="318858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운영 프로세스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운영 프로세스는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98CC64-EEE0-9B37-5994-C096F6066A42}"/>
              </a:ext>
            </a:extLst>
          </p:cNvPr>
          <p:cNvSpPr/>
          <p:nvPr/>
        </p:nvSpPr>
        <p:spPr>
          <a:xfrm>
            <a:off x="559684" y="2136170"/>
            <a:ext cx="6592078" cy="45952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5DC1C3-5CDB-6850-00D1-0F0FCB8BF5E2}"/>
              </a:ext>
            </a:extLst>
          </p:cNvPr>
          <p:cNvSpPr/>
          <p:nvPr/>
        </p:nvSpPr>
        <p:spPr>
          <a:xfrm>
            <a:off x="559684" y="1951770"/>
            <a:ext cx="6592077" cy="370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시스템 구성도</a:t>
            </a:r>
          </a:p>
        </p:txBody>
      </p:sp>
      <p:cxnSp>
        <p:nvCxnSpPr>
          <p:cNvPr id="37" name="꺾인 연결선[E] 58">
            <a:extLst>
              <a:ext uri="{FF2B5EF4-FFF2-40B4-BE49-F238E27FC236}">
                <a16:creationId xmlns:a16="http://schemas.microsoft.com/office/drawing/2014/main" id="{5F9BC487-CC19-D2B1-08B7-132B625AB8EA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flipH="1">
            <a:off x="3682475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B87B8428-3A62-64D9-545E-2EF05E995253}"/>
              </a:ext>
            </a:extLst>
          </p:cNvPr>
          <p:cNvGrpSpPr/>
          <p:nvPr/>
        </p:nvGrpSpPr>
        <p:grpSpPr>
          <a:xfrm>
            <a:off x="2692475" y="3756239"/>
            <a:ext cx="1980000" cy="2700000"/>
            <a:chOff x="2783915" y="4144859"/>
            <a:chExt cx="1980000" cy="2700000"/>
          </a:xfrm>
        </p:grpSpPr>
        <p:sp>
          <p:nvSpPr>
            <p:cNvPr id="103" name="Rectangle 79">
              <a:extLst>
                <a:ext uri="{FF2B5EF4-FFF2-40B4-BE49-F238E27FC236}">
                  <a16:creationId xmlns:a16="http://schemas.microsoft.com/office/drawing/2014/main" id="{69336D3B-A737-78B0-A975-41EEDE265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915" y="4144859"/>
              <a:ext cx="1980000" cy="270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9pPr>
            </a:lstStyle>
            <a:p>
              <a:pPr marL="92075" indent="-92075" algn="ctr">
                <a:spcBef>
                  <a:spcPts val="500"/>
                </a:spcBef>
              </a:pPr>
              <a:endParaRPr lang="en-US" altLang="ko-KR" sz="1200" dirty="0">
                <a:latin typeface="+mn-ea"/>
                <a:ea typeface="+mn-ea"/>
                <a:cs typeface="Arial" pitchFamily="34" charset="0"/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16A4EF1-D7AE-BDAD-984F-51C6C89AD6A3}"/>
                </a:ext>
              </a:extLst>
            </p:cNvPr>
            <p:cNvGrpSpPr/>
            <p:nvPr/>
          </p:nvGrpSpPr>
          <p:grpSpPr>
            <a:xfrm>
              <a:off x="2867172" y="4271001"/>
              <a:ext cx="1813486" cy="2500558"/>
              <a:chOff x="2541663" y="4338983"/>
              <a:chExt cx="1813486" cy="2500558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359E5E4D-CE93-3BA4-DB9F-49A3DA36A0F2}"/>
                  </a:ext>
                </a:extLst>
              </p:cNvPr>
              <p:cNvGrpSpPr/>
              <p:nvPr/>
            </p:nvGrpSpPr>
            <p:grpSpPr>
              <a:xfrm>
                <a:off x="2541664" y="4338983"/>
                <a:ext cx="1813485" cy="766578"/>
                <a:chOff x="2541664" y="4338983"/>
                <a:chExt cx="1813485" cy="76657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872EFBA-B381-504B-EA83-6DD1B50CC3B1}"/>
                    </a:ext>
                  </a:extLst>
                </p:cNvPr>
                <p:cNvSpPr txBox="1"/>
                <p:nvPr/>
              </p:nvSpPr>
              <p:spPr>
                <a:xfrm>
                  <a:off x="2541664" y="4338983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학습 데이터 호출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AF30BB89-AE5C-BCA6-60B4-E7B421437DD0}"/>
                    </a:ext>
                  </a:extLst>
                </p:cNvPr>
                <p:cNvSpPr/>
                <p:nvPr/>
              </p:nvSpPr>
              <p:spPr>
                <a:xfrm>
                  <a:off x="2541664" y="4610298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통합 </a:t>
                  </a:r>
                  <a:r>
                    <a:rPr kumimoji="1" lang="en-US" altLang="ko-KR" sz="1000" dirty="0">
                      <a:solidFill>
                        <a:schemeClr val="tx1"/>
                      </a:solidFill>
                    </a:rPr>
                    <a:t>DB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로부터 학습을 위한 데이터 호출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5E7F2730-93F6-0F0C-607B-0C74B241E509}"/>
                  </a:ext>
                </a:extLst>
              </p:cNvPr>
              <p:cNvGrpSpPr/>
              <p:nvPr/>
            </p:nvGrpSpPr>
            <p:grpSpPr>
              <a:xfrm>
                <a:off x="2541663" y="5269809"/>
                <a:ext cx="1813486" cy="763861"/>
                <a:chOff x="2541663" y="5349525"/>
                <a:chExt cx="1813486" cy="763861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EC8C08B-9380-EE4F-69FD-848989723F45}"/>
                    </a:ext>
                  </a:extLst>
                </p:cNvPr>
                <p:cNvSpPr txBox="1"/>
                <p:nvPr/>
              </p:nvSpPr>
              <p:spPr>
                <a:xfrm>
                  <a:off x="2541663" y="5349525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학습 데이터 </a:t>
                  </a:r>
                  <a:r>
                    <a:rPr lang="ko-KR" altLang="en-US" dirty="0" err="1"/>
                    <a:t>전처리</a:t>
                  </a:r>
                  <a:endParaRPr lang="ko-KR" altLang="en-US" dirty="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02FB213-52F7-4055-392C-A61F7C6A98B3}"/>
                    </a:ext>
                  </a:extLst>
                </p:cNvPr>
                <p:cNvSpPr/>
                <p:nvPr/>
              </p:nvSpPr>
              <p:spPr>
                <a:xfrm>
                  <a:off x="2541664" y="5618123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이상치 및 </a:t>
                  </a:r>
                  <a:r>
                    <a:rPr kumimoji="1" lang="ko-KR" altLang="en-US" sz="1000" dirty="0" err="1">
                      <a:solidFill>
                        <a:schemeClr val="tx1"/>
                      </a:solidFill>
                    </a:rPr>
                    <a:t>결측치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 처리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분석을 위한 데이터 생성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CAB30086-91E8-4EDD-2209-20963CFC5DFA}"/>
                  </a:ext>
                </a:extLst>
              </p:cNvPr>
              <p:cNvGrpSpPr/>
              <p:nvPr/>
            </p:nvGrpSpPr>
            <p:grpSpPr>
              <a:xfrm>
                <a:off x="2541663" y="6197918"/>
                <a:ext cx="1813486" cy="641623"/>
                <a:chOff x="2541663" y="6328552"/>
                <a:chExt cx="1813486" cy="641623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AD10359-86B5-4552-DB31-5D15DEF2D78F}"/>
                    </a:ext>
                  </a:extLst>
                </p:cNvPr>
                <p:cNvSpPr txBox="1"/>
                <p:nvPr/>
              </p:nvSpPr>
              <p:spPr>
                <a:xfrm>
                  <a:off x="2541663" y="6328552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모델링 및 검증</a:t>
                  </a: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FC9C53B-3D41-4903-9D77-1C3FD985B08B}"/>
                    </a:ext>
                  </a:extLst>
                </p:cNvPr>
                <p:cNvSpPr/>
                <p:nvPr/>
              </p:nvSpPr>
              <p:spPr>
                <a:xfrm>
                  <a:off x="2541664" y="6597150"/>
                  <a:ext cx="1813485" cy="373025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각 방법론 별 모델링 </a:t>
                  </a:r>
                  <a:r>
                    <a:rPr kumimoji="1" lang="en-US" altLang="ko-KR" sz="1000" dirty="0">
                      <a:solidFill>
                        <a:schemeClr val="tx1"/>
                      </a:solidFill>
                    </a:rPr>
                    <a:t>/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 검증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최종 모델 저장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41" name="꺾인 연결선[E] 58">
            <a:extLst>
              <a:ext uri="{FF2B5EF4-FFF2-40B4-BE49-F238E27FC236}">
                <a16:creationId xmlns:a16="http://schemas.microsoft.com/office/drawing/2014/main" id="{28EAB3E1-C8F8-0A84-3671-5E91D1838E97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flipH="1">
            <a:off x="3682475" y="5577068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D474300A-5199-0508-FDFC-FE14F42EF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96509"/>
              </p:ext>
            </p:extLst>
          </p:nvPr>
        </p:nvGraphicFramePr>
        <p:xfrm>
          <a:off x="7411824" y="1951769"/>
          <a:ext cx="2720304" cy="4779600"/>
        </p:xfrm>
        <a:graphic>
          <a:graphicData uri="http://schemas.openxmlformats.org/drawingml/2006/table">
            <a:tbl>
              <a:tblPr/>
              <a:tblGrid>
                <a:gridCol w="2720304">
                  <a:extLst>
                    <a:ext uri="{9D8B030D-6E8A-4147-A177-3AD203B41FA5}">
                      <a16:colId xmlns:a16="http://schemas.microsoft.com/office/drawing/2014/main" val="297613686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</a:p>
                  </a:txBody>
                  <a:tcPr marL="35997" marR="71994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709729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악취 측정 장비로부터 특정 주기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 또는 분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따라 데이터 수집</a:t>
                      </a: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804586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악취 측정 장비로부터 수집된 데이터를 운영 서버 통합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적재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902729"/>
                  </a:ext>
                </a:extLst>
              </a:tr>
              <a:tr h="90878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코어는 오픈소스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(R)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사용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예측에 활용 되는 여러 모델 적용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비교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가장 높은 성능의 최종 모델 저장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40590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 코어는 오픈소스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(R)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사용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코어의 최종 모델을 활용하여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 통합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적재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41717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 결과를 관리자 및 사용자가 통합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확인 할 수 있도록 구성</a:t>
                      </a: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496521"/>
                  </a:ext>
                </a:extLst>
              </a:tr>
            </a:tbl>
          </a:graphicData>
        </a:graphic>
      </p:graphicFrame>
      <p:sp>
        <p:nvSpPr>
          <p:cNvPr id="67" name="AutoShape 40">
            <a:extLst>
              <a:ext uri="{FF2B5EF4-FFF2-40B4-BE49-F238E27FC236}">
                <a16:creationId xmlns:a16="http://schemas.microsoft.com/office/drawing/2014/main" id="{B495F8C8-7109-BD01-8BD8-5D0A3D95C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4992174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4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8" name="AutoShape 40">
            <a:extLst>
              <a:ext uri="{FF2B5EF4-FFF2-40B4-BE49-F238E27FC236}">
                <a16:creationId xmlns:a16="http://schemas.microsoft.com/office/drawing/2014/main" id="{521A53C5-1F77-E8A6-C762-2AB7CA3EE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5871413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5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9" name="AutoShape 40">
            <a:extLst>
              <a:ext uri="{FF2B5EF4-FFF2-40B4-BE49-F238E27FC236}">
                <a16:creationId xmlns:a16="http://schemas.microsoft.com/office/drawing/2014/main" id="{C17AE441-A4F6-80B7-958B-B0A716F77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2334081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0" name="AutoShape 40">
            <a:extLst>
              <a:ext uri="{FF2B5EF4-FFF2-40B4-BE49-F238E27FC236}">
                <a16:creationId xmlns:a16="http://schemas.microsoft.com/office/drawing/2014/main" id="{E72D43D8-0905-DD9A-59DA-FFDCEC6E5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4080743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3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1" name="AutoShape 40">
            <a:extLst>
              <a:ext uri="{FF2B5EF4-FFF2-40B4-BE49-F238E27FC236}">
                <a16:creationId xmlns:a16="http://schemas.microsoft.com/office/drawing/2014/main" id="{1C047543-6A36-D466-0151-AAE800558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3209123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2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A9126F5-3FA4-F905-5FEA-494A7B100E80}"/>
              </a:ext>
            </a:extLst>
          </p:cNvPr>
          <p:cNvGrpSpPr/>
          <p:nvPr/>
        </p:nvGrpSpPr>
        <p:grpSpPr>
          <a:xfrm>
            <a:off x="4189255" y="2654407"/>
            <a:ext cx="1769727" cy="575179"/>
            <a:chOff x="3311870" y="2929733"/>
            <a:chExt cx="1977943" cy="8470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A76F6-5D05-15DE-9578-5E09E457C815}"/>
                </a:ext>
              </a:extLst>
            </p:cNvPr>
            <p:cNvSpPr/>
            <p:nvPr/>
          </p:nvSpPr>
          <p:spPr>
            <a:xfrm>
              <a:off x="4116258" y="3375775"/>
              <a:ext cx="1149674" cy="338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800" dirty="0">
                  <a:latin typeface="+mn-ea"/>
                </a:rPr>
                <a:t>수집 데이터 적재</a:t>
              </a:r>
              <a:endParaRPr lang="en-US" altLang="ko-KR" sz="800" dirty="0"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800" dirty="0">
                  <a:latin typeface="+mn-ea"/>
                </a:rPr>
                <a:t>예측 결과 적재</a:t>
              </a:r>
            </a:p>
          </p:txBody>
        </p:sp>
        <p:pic>
          <p:nvPicPr>
            <p:cNvPr id="73" name="Picture 14" descr="MCj04348450000[1]">
              <a:extLst>
                <a:ext uri="{FF2B5EF4-FFF2-40B4-BE49-F238E27FC236}">
                  <a16:creationId xmlns:a16="http://schemas.microsoft.com/office/drawing/2014/main" id="{34B33A4A-4763-5D37-4AE4-3AD20CD10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2" r="20070"/>
            <a:stretch/>
          </p:blipFill>
          <p:spPr bwMode="auto">
            <a:xfrm>
              <a:off x="3311870" y="2929733"/>
              <a:ext cx="748469" cy="847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Flowchart: Magnetic Disk 21">
              <a:extLst>
                <a:ext uri="{FF2B5EF4-FFF2-40B4-BE49-F238E27FC236}">
                  <a16:creationId xmlns:a16="http://schemas.microsoft.com/office/drawing/2014/main" id="{FD3B2A66-A00B-C195-3532-67BEFA97DEEC}"/>
                </a:ext>
              </a:extLst>
            </p:cNvPr>
            <p:cNvSpPr/>
            <p:nvPr/>
          </p:nvSpPr>
          <p:spPr bwMode="auto">
            <a:xfrm>
              <a:off x="4201424" y="3001285"/>
              <a:ext cx="1088389" cy="352083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ko-KR" altLang="en-US" sz="800" b="1" dirty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통합 </a:t>
              </a:r>
              <a:r>
                <a:rPr kumimoji="1" lang="en-US" altLang="ko-KR" sz="800" b="1" dirty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DB</a:t>
              </a:r>
            </a:p>
          </p:txBody>
        </p:sp>
      </p:grp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49BFB49A-D6D2-D6D3-3859-BCC79563E2E5}"/>
              </a:ext>
            </a:extLst>
          </p:cNvPr>
          <p:cNvCxnSpPr>
            <a:cxnSpLocks/>
            <a:stCxn id="44" idx="3"/>
            <a:endCxn id="73" idx="1"/>
          </p:cNvCxnSpPr>
          <p:nvPr/>
        </p:nvCxnSpPr>
        <p:spPr>
          <a:xfrm flipV="1">
            <a:off x="1577829" y="2941997"/>
            <a:ext cx="2611426" cy="120360"/>
          </a:xfrm>
          <a:prstGeom prst="bentConnector3">
            <a:avLst>
              <a:gd name="adj1" fmla="val 149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D2C0428-5D81-C254-7856-B1A2509D209F}"/>
              </a:ext>
            </a:extLst>
          </p:cNvPr>
          <p:cNvCxnSpPr>
            <a:cxnSpLocks/>
            <a:stCxn id="47" idx="3"/>
            <a:endCxn id="73" idx="1"/>
          </p:cNvCxnSpPr>
          <p:nvPr/>
        </p:nvCxnSpPr>
        <p:spPr>
          <a:xfrm flipV="1">
            <a:off x="1577829" y="2941997"/>
            <a:ext cx="2611426" cy="887917"/>
          </a:xfrm>
          <a:prstGeom prst="bentConnector3">
            <a:avLst>
              <a:gd name="adj1" fmla="val 149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4798066-ED5D-36DC-FC61-6147EE4009CF}"/>
              </a:ext>
            </a:extLst>
          </p:cNvPr>
          <p:cNvCxnSpPr>
            <a:cxnSpLocks/>
            <a:stCxn id="51" idx="3"/>
            <a:endCxn id="73" idx="1"/>
          </p:cNvCxnSpPr>
          <p:nvPr/>
        </p:nvCxnSpPr>
        <p:spPr>
          <a:xfrm flipV="1">
            <a:off x="1577829" y="2941997"/>
            <a:ext cx="2611426" cy="1646829"/>
          </a:xfrm>
          <a:prstGeom prst="bentConnector3">
            <a:avLst>
              <a:gd name="adj1" fmla="val 149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3C7DF0C9-AA4A-4BFB-90CD-6FD52081D3AA}"/>
              </a:ext>
            </a:extLst>
          </p:cNvPr>
          <p:cNvGrpSpPr/>
          <p:nvPr/>
        </p:nvGrpSpPr>
        <p:grpSpPr>
          <a:xfrm>
            <a:off x="824911" y="2810357"/>
            <a:ext cx="1051891" cy="2229550"/>
            <a:chOff x="1000171" y="3040357"/>
            <a:chExt cx="1051891" cy="22295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2F6257A-2111-5C8D-0B32-1E2D0F5ABB25}"/>
                </a:ext>
              </a:extLst>
            </p:cNvPr>
            <p:cNvGrpSpPr/>
            <p:nvPr/>
          </p:nvGrpSpPr>
          <p:grpSpPr>
            <a:xfrm>
              <a:off x="1000171" y="3040357"/>
              <a:ext cx="1024639" cy="705977"/>
              <a:chOff x="99388" y="2289560"/>
              <a:chExt cx="1024639" cy="7059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89E11A-E145-F5A6-622A-80F22BBE9F38}"/>
                  </a:ext>
                </a:extLst>
              </p:cNvPr>
              <p:cNvSpPr txBox="1"/>
              <p:nvPr/>
            </p:nvSpPr>
            <p:spPr>
              <a:xfrm>
                <a:off x="99388" y="2749316"/>
                <a:ext cx="10246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</a:rPr>
                  <a:t>악취측정장비</a:t>
                </a:r>
                <a:r>
                  <a:rPr lang="en-US" altLang="ko-KR" sz="1000" dirty="0">
                    <a:latin typeface="+mn-ea"/>
                  </a:rPr>
                  <a:t>1</a:t>
                </a:r>
                <a:endParaRPr lang="ko-KR" altLang="en-US" sz="1000" dirty="0">
                  <a:latin typeface="+mn-ea"/>
                </a:endParaRPr>
              </a:p>
            </p:txBody>
          </p:sp>
          <p:pic>
            <p:nvPicPr>
              <p:cNvPr id="44" name="그래픽 43" descr="원격 제어">
                <a:extLst>
                  <a:ext uri="{FF2B5EF4-FFF2-40B4-BE49-F238E27FC236}">
                    <a16:creationId xmlns:a16="http://schemas.microsoft.com/office/drawing/2014/main" id="{22D6DE02-91BD-4FFA-41CA-870D86AD7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8306" y="2289560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A0E63D4-BDF7-BD37-AF76-CB1833266252}"/>
                </a:ext>
              </a:extLst>
            </p:cNvPr>
            <p:cNvGrpSpPr/>
            <p:nvPr/>
          </p:nvGrpSpPr>
          <p:grpSpPr>
            <a:xfrm>
              <a:off x="1000171" y="3807914"/>
              <a:ext cx="1024639" cy="697333"/>
              <a:chOff x="99388" y="3001933"/>
              <a:chExt cx="1024639" cy="69733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D8458E-E345-02DD-DB33-2C4BA460630C}"/>
                  </a:ext>
                </a:extLst>
              </p:cNvPr>
              <p:cNvSpPr txBox="1"/>
              <p:nvPr/>
            </p:nvSpPr>
            <p:spPr>
              <a:xfrm>
                <a:off x="99388" y="3453045"/>
                <a:ext cx="10246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</a:rPr>
                  <a:t>악취측정장비</a:t>
                </a:r>
                <a:r>
                  <a:rPr lang="en-US" altLang="ko-KR" sz="1000" dirty="0">
                    <a:latin typeface="+mn-ea"/>
                  </a:rPr>
                  <a:t>2</a:t>
                </a:r>
                <a:endParaRPr lang="ko-KR" altLang="en-US" sz="1000" dirty="0">
                  <a:latin typeface="+mn-ea"/>
                </a:endParaRPr>
              </a:p>
            </p:txBody>
          </p:sp>
          <p:pic>
            <p:nvPicPr>
              <p:cNvPr id="47" name="그래픽 46" descr="원격 제어">
                <a:extLst>
                  <a:ext uri="{FF2B5EF4-FFF2-40B4-BE49-F238E27FC236}">
                    <a16:creationId xmlns:a16="http://schemas.microsoft.com/office/drawing/2014/main" id="{A8B82CDD-8228-83B4-F680-D3908F04E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8306" y="3001933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7C9AB31-BA44-60A1-0B0F-F53B0A7E2EB7}"/>
                </a:ext>
              </a:extLst>
            </p:cNvPr>
            <p:cNvGrpSpPr/>
            <p:nvPr/>
          </p:nvGrpSpPr>
          <p:grpSpPr>
            <a:xfrm>
              <a:off x="1000171" y="4566826"/>
              <a:ext cx="1051891" cy="703081"/>
              <a:chOff x="99388" y="3816029"/>
              <a:chExt cx="1051891" cy="70308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9B2404-3FEF-4BD4-9159-0C0FAC9172FA}"/>
                  </a:ext>
                </a:extLst>
              </p:cNvPr>
              <p:cNvSpPr txBox="1"/>
              <p:nvPr/>
            </p:nvSpPr>
            <p:spPr>
              <a:xfrm>
                <a:off x="99388" y="4272889"/>
                <a:ext cx="10518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</a:rPr>
                  <a:t>악취측정장비</a:t>
                </a:r>
                <a:r>
                  <a:rPr lang="en-US" altLang="ko-KR" sz="1000" dirty="0">
                    <a:latin typeface="+mn-ea"/>
                  </a:rPr>
                  <a:t>N</a:t>
                </a:r>
                <a:endParaRPr lang="ko-KR" altLang="en-US" sz="1000" dirty="0">
                  <a:latin typeface="+mn-ea"/>
                </a:endParaRPr>
              </a:p>
            </p:txBody>
          </p:sp>
          <p:pic>
            <p:nvPicPr>
              <p:cNvPr id="51" name="그래픽 50" descr="원격 제어">
                <a:extLst>
                  <a:ext uri="{FF2B5EF4-FFF2-40B4-BE49-F238E27FC236}">
                    <a16:creationId xmlns:a16="http://schemas.microsoft.com/office/drawing/2014/main" id="{B7E61407-DB93-D2E2-F130-E0DBA261E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8306" y="3816029"/>
                <a:ext cx="504000" cy="504000"/>
              </a:xfrm>
              <a:prstGeom prst="rect">
                <a:avLst/>
              </a:prstGeom>
            </p:spPr>
          </p:pic>
        </p:grpSp>
      </p:grpSp>
      <p:cxnSp>
        <p:nvCxnSpPr>
          <p:cNvPr id="96" name="꺾인 연결선[E] 58">
            <a:extLst>
              <a:ext uri="{FF2B5EF4-FFF2-40B4-BE49-F238E27FC236}">
                <a16:creationId xmlns:a16="http://schemas.microsoft.com/office/drawing/2014/main" id="{122FD280-48A4-C03D-A953-13C527F0BF53}"/>
              </a:ext>
            </a:extLst>
          </p:cNvPr>
          <p:cNvCxnSpPr>
            <a:cxnSpLocks/>
            <a:stCxn id="94" idx="2"/>
            <a:endCxn id="93" idx="0"/>
          </p:cNvCxnSpPr>
          <p:nvPr/>
        </p:nvCxnSpPr>
        <p:spPr>
          <a:xfrm flipH="1">
            <a:off x="5858069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5AB5B9F0-4859-6FD9-68F5-65DD70BB9BE1}"/>
              </a:ext>
            </a:extLst>
          </p:cNvPr>
          <p:cNvGrpSpPr/>
          <p:nvPr/>
        </p:nvGrpSpPr>
        <p:grpSpPr>
          <a:xfrm>
            <a:off x="4868069" y="3756239"/>
            <a:ext cx="1980000" cy="2700000"/>
            <a:chOff x="4959509" y="4144859"/>
            <a:chExt cx="1980000" cy="2700000"/>
          </a:xfrm>
        </p:grpSpPr>
        <p:sp>
          <p:nvSpPr>
            <p:cNvPr id="104" name="Rectangle 79">
              <a:extLst>
                <a:ext uri="{FF2B5EF4-FFF2-40B4-BE49-F238E27FC236}">
                  <a16:creationId xmlns:a16="http://schemas.microsoft.com/office/drawing/2014/main" id="{7186A58D-2F38-34EC-E083-FB4C2129E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509" y="4144859"/>
              <a:ext cx="1980000" cy="270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 algn="ctr">
              <a:solidFill>
                <a:srgbClr val="000E83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9pPr>
            </a:lstStyle>
            <a:p>
              <a:pPr marL="92075" indent="-92075" algn="ctr">
                <a:spcBef>
                  <a:spcPts val="500"/>
                </a:spcBef>
              </a:pPr>
              <a:endParaRPr lang="en-US" altLang="ko-KR" sz="1200" dirty="0">
                <a:latin typeface="+mn-ea"/>
                <a:ea typeface="+mn-ea"/>
                <a:cs typeface="Arial" pitchFamily="34" charset="0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5A26E83-01BA-AB40-8FFF-5D1A63852699}"/>
                </a:ext>
              </a:extLst>
            </p:cNvPr>
            <p:cNvGrpSpPr/>
            <p:nvPr/>
          </p:nvGrpSpPr>
          <p:grpSpPr>
            <a:xfrm>
              <a:off x="5042766" y="4271001"/>
              <a:ext cx="1813486" cy="2500558"/>
              <a:chOff x="4635113" y="4338983"/>
              <a:chExt cx="1813486" cy="2500558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E06EE315-61FC-9871-9DB0-E608EB99B4B6}"/>
                  </a:ext>
                </a:extLst>
              </p:cNvPr>
              <p:cNvGrpSpPr/>
              <p:nvPr/>
            </p:nvGrpSpPr>
            <p:grpSpPr>
              <a:xfrm>
                <a:off x="4635114" y="4338983"/>
                <a:ext cx="1813485" cy="766578"/>
                <a:chOff x="4635114" y="4334053"/>
                <a:chExt cx="1813485" cy="766578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C0F1B6D-E881-620D-7607-070D600DFCF8}"/>
                    </a:ext>
                  </a:extLst>
                </p:cNvPr>
                <p:cNvSpPr txBox="1"/>
                <p:nvPr/>
              </p:nvSpPr>
              <p:spPr>
                <a:xfrm>
                  <a:off x="4635114" y="4334053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예측 데이터 호출</a:t>
                  </a: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AF5E404B-2AE1-6B3E-E1A3-B4462C80B227}"/>
                    </a:ext>
                  </a:extLst>
                </p:cNvPr>
                <p:cNvSpPr/>
                <p:nvPr/>
              </p:nvSpPr>
              <p:spPr>
                <a:xfrm>
                  <a:off x="4635114" y="4605368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통합 </a:t>
                  </a:r>
                  <a:r>
                    <a:rPr kumimoji="1" lang="en-US" altLang="ko-KR" sz="1000" dirty="0">
                      <a:solidFill>
                        <a:schemeClr val="tx1"/>
                      </a:solidFill>
                    </a:rPr>
                    <a:t>DB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로부터 예측을 위한 데이터 호출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42FD0A77-698A-F470-A179-36BDD7051F06}"/>
                  </a:ext>
                </a:extLst>
              </p:cNvPr>
              <p:cNvGrpSpPr/>
              <p:nvPr/>
            </p:nvGrpSpPr>
            <p:grpSpPr>
              <a:xfrm>
                <a:off x="4635113" y="5269809"/>
                <a:ext cx="1813485" cy="763861"/>
                <a:chOff x="4635113" y="5344595"/>
                <a:chExt cx="1813485" cy="763861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95CD29F-525C-7CC2-33B7-3FB27620EAE1}"/>
                    </a:ext>
                  </a:extLst>
                </p:cNvPr>
                <p:cNvSpPr txBox="1"/>
                <p:nvPr/>
              </p:nvSpPr>
              <p:spPr>
                <a:xfrm>
                  <a:off x="4635113" y="5344595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예측 데이터 </a:t>
                  </a:r>
                  <a:r>
                    <a:rPr lang="ko-KR" altLang="en-US" dirty="0" err="1"/>
                    <a:t>전처리</a:t>
                  </a:r>
                  <a:endParaRPr lang="ko-KR" altLang="en-US" dirty="0"/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13B82376-96BA-8421-9F76-45D960A5A65A}"/>
                    </a:ext>
                  </a:extLst>
                </p:cNvPr>
                <p:cNvSpPr/>
                <p:nvPr/>
              </p:nvSpPr>
              <p:spPr>
                <a:xfrm>
                  <a:off x="4635113" y="5613193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학습 데이터와 동일한 기준 적용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88223AF6-0AC1-D670-A961-0723C18D7271}"/>
                  </a:ext>
                </a:extLst>
              </p:cNvPr>
              <p:cNvGrpSpPr/>
              <p:nvPr/>
            </p:nvGrpSpPr>
            <p:grpSpPr>
              <a:xfrm>
                <a:off x="4635113" y="6197918"/>
                <a:ext cx="1813486" cy="641623"/>
                <a:chOff x="4635113" y="6323622"/>
                <a:chExt cx="1813486" cy="64162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A9ECABD-AB9A-E570-FA5B-C029EB56ED70}"/>
                    </a:ext>
                  </a:extLst>
                </p:cNvPr>
                <p:cNvSpPr txBox="1"/>
                <p:nvPr/>
              </p:nvSpPr>
              <p:spPr>
                <a:xfrm>
                  <a:off x="4635113" y="6323622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예측 및 결과 저장</a:t>
                  </a:r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39A3F28D-1B10-A995-264D-D2E96E8B0242}"/>
                    </a:ext>
                  </a:extLst>
                </p:cNvPr>
                <p:cNvSpPr/>
                <p:nvPr/>
              </p:nvSpPr>
              <p:spPr>
                <a:xfrm>
                  <a:off x="4635114" y="6592221"/>
                  <a:ext cx="1813485" cy="373024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최종 모형을 적용하여 결과 도출 </a:t>
                  </a: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/ </a:t>
                  </a: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통합 </a:t>
                  </a: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DB </a:t>
                  </a: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적재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99" name="꺾인 연결선[E] 58">
            <a:extLst>
              <a:ext uri="{FF2B5EF4-FFF2-40B4-BE49-F238E27FC236}">
                <a16:creationId xmlns:a16="http://schemas.microsoft.com/office/drawing/2014/main" id="{671982E5-18DA-84D5-4639-72359FB41FB0}"/>
              </a:ext>
            </a:extLst>
          </p:cNvPr>
          <p:cNvCxnSpPr>
            <a:cxnSpLocks/>
            <a:stCxn id="95" idx="2"/>
            <a:endCxn id="97" idx="0"/>
          </p:cNvCxnSpPr>
          <p:nvPr/>
        </p:nvCxnSpPr>
        <p:spPr>
          <a:xfrm>
            <a:off x="5858069" y="5577068"/>
            <a:ext cx="0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939947E-A196-DB90-1AB9-F3BF70D5B152}"/>
              </a:ext>
            </a:extLst>
          </p:cNvPr>
          <p:cNvSpPr txBox="1"/>
          <p:nvPr/>
        </p:nvSpPr>
        <p:spPr>
          <a:xfrm>
            <a:off x="3255115" y="3562866"/>
            <a:ext cx="8547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학습 코어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8BE0FCA-630A-0B37-D9F1-99F66C920582}"/>
              </a:ext>
            </a:extLst>
          </p:cNvPr>
          <p:cNvSpPr txBox="1"/>
          <p:nvPr/>
        </p:nvSpPr>
        <p:spPr>
          <a:xfrm>
            <a:off x="5430709" y="3562866"/>
            <a:ext cx="8547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예측 코어</a:t>
            </a: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78796FE4-4797-1D50-CA2C-D96CAB983965}"/>
              </a:ext>
            </a:extLst>
          </p:cNvPr>
          <p:cNvCxnSpPr>
            <a:cxnSpLocks/>
            <a:endCxn id="197" idx="2"/>
          </p:cNvCxnSpPr>
          <p:nvPr/>
        </p:nvCxnSpPr>
        <p:spPr>
          <a:xfrm rot="5400000">
            <a:off x="1347667" y="3318594"/>
            <a:ext cx="2914782" cy="2583353"/>
          </a:xfrm>
          <a:prstGeom prst="bentConnector4">
            <a:avLst>
              <a:gd name="adj1" fmla="val -143"/>
              <a:gd name="adj2" fmla="val 74437"/>
            </a:avLst>
          </a:prstGeom>
          <a:ln w="127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utoShape 40">
            <a:extLst>
              <a:ext uri="{FF2B5EF4-FFF2-40B4-BE49-F238E27FC236}">
                <a16:creationId xmlns:a16="http://schemas.microsoft.com/office/drawing/2014/main" id="{2A47E0D3-54B4-E0BF-EBE2-70A3B100E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77" y="2422385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74" name="말풍선: 모서리가 둥근 사각형 173">
            <a:extLst>
              <a:ext uri="{FF2B5EF4-FFF2-40B4-BE49-F238E27FC236}">
                <a16:creationId xmlns:a16="http://schemas.microsoft.com/office/drawing/2014/main" id="{BBB46B67-BB30-22F6-0CDF-5A6BD081445C}"/>
              </a:ext>
            </a:extLst>
          </p:cNvPr>
          <p:cNvSpPr/>
          <p:nvPr/>
        </p:nvSpPr>
        <p:spPr>
          <a:xfrm>
            <a:off x="6217635" y="2942121"/>
            <a:ext cx="565474" cy="421349"/>
          </a:xfrm>
          <a:prstGeom prst="wedgeRoundRectCallout">
            <a:avLst>
              <a:gd name="adj1" fmla="val -30216"/>
              <a:gd name="adj2" fmla="val 704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특허</a:t>
            </a:r>
            <a:endParaRPr lang="en-US" altLang="ko-K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해당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1E1D146-5998-A76A-042A-C549E1FB2EF6}"/>
              </a:ext>
            </a:extLst>
          </p:cNvPr>
          <p:cNvSpPr/>
          <p:nvPr/>
        </p:nvSpPr>
        <p:spPr>
          <a:xfrm>
            <a:off x="885307" y="2394137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i="1" dirty="0">
                <a:solidFill>
                  <a:prstClr val="black"/>
                </a:solidFill>
              </a:rPr>
              <a:t>데이터 수집</a:t>
            </a:r>
            <a:endParaRPr lang="ko-KR" altLang="en-US" sz="1000" b="1" i="1" dirty="0"/>
          </a:p>
        </p:txBody>
      </p:sp>
      <p:sp>
        <p:nvSpPr>
          <p:cNvPr id="186" name="AutoShape 40">
            <a:extLst>
              <a:ext uri="{FF2B5EF4-FFF2-40B4-BE49-F238E27FC236}">
                <a16:creationId xmlns:a16="http://schemas.microsoft.com/office/drawing/2014/main" id="{7D5E85D4-6628-E87A-FDC0-1ED6C7EEC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142" y="2422385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2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F0C4F02-49A8-37E8-B3CA-5CB79DD5B549}"/>
              </a:ext>
            </a:extLst>
          </p:cNvPr>
          <p:cNvSpPr/>
          <p:nvPr/>
        </p:nvSpPr>
        <p:spPr>
          <a:xfrm>
            <a:off x="4380372" y="2394137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i="1" dirty="0">
                <a:solidFill>
                  <a:prstClr val="black"/>
                </a:solidFill>
              </a:rPr>
              <a:t>데이터 적재</a:t>
            </a:r>
            <a:endParaRPr lang="ko-KR" altLang="en-US" sz="1000" b="1" i="1" dirty="0"/>
          </a:p>
        </p:txBody>
      </p:sp>
      <p:sp>
        <p:nvSpPr>
          <p:cNvPr id="188" name="AutoShape 40">
            <a:extLst>
              <a:ext uri="{FF2B5EF4-FFF2-40B4-BE49-F238E27FC236}">
                <a16:creationId xmlns:a16="http://schemas.microsoft.com/office/drawing/2014/main" id="{A1CE7BFA-A429-B756-0468-7D911FD89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644" y="3501779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3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89" name="AutoShape 40">
            <a:extLst>
              <a:ext uri="{FF2B5EF4-FFF2-40B4-BE49-F238E27FC236}">
                <a16:creationId xmlns:a16="http://schemas.microsoft.com/office/drawing/2014/main" id="{8E1E5967-5680-A551-8E6D-5B8A45D3A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459" y="3508252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4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0C435E66-0A5C-7DA0-2711-F8F2CA6E1394}"/>
              </a:ext>
            </a:extLst>
          </p:cNvPr>
          <p:cNvGrpSpPr/>
          <p:nvPr/>
        </p:nvGrpSpPr>
        <p:grpSpPr>
          <a:xfrm>
            <a:off x="736011" y="5647932"/>
            <a:ext cx="1189098" cy="909633"/>
            <a:chOff x="911271" y="5746992"/>
            <a:chExt cx="1189098" cy="90963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54B105F-A178-4BAA-CC1F-AD58FAD2E97F}"/>
                </a:ext>
              </a:extLst>
            </p:cNvPr>
            <p:cNvSpPr/>
            <p:nvPr/>
          </p:nvSpPr>
          <p:spPr>
            <a:xfrm>
              <a:off x="1088554" y="5746992"/>
              <a:ext cx="10118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i="1" dirty="0">
                  <a:solidFill>
                    <a:prstClr val="black"/>
                  </a:solidFill>
                </a:rPr>
                <a:t>분석 결과 조회</a:t>
              </a:r>
              <a:endParaRPr lang="ko-KR" altLang="en-US" sz="1000" b="1" i="1" dirty="0"/>
            </a:p>
          </p:txBody>
        </p:sp>
        <p:sp>
          <p:nvSpPr>
            <p:cNvPr id="65" name="AutoShape 40">
              <a:extLst>
                <a:ext uri="{FF2B5EF4-FFF2-40B4-BE49-F238E27FC236}">
                  <a16:creationId xmlns:a16="http://schemas.microsoft.com/office/drawing/2014/main" id="{580879ED-077A-BD5F-B70F-6B1E28902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71" y="5775240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 algn="ctr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  <p:grpSp>
          <p:nvGrpSpPr>
            <p:cNvPr id="190" name="Group 152">
              <a:extLst>
                <a:ext uri="{FF2B5EF4-FFF2-40B4-BE49-F238E27FC236}">
                  <a16:creationId xmlns:a16="http://schemas.microsoft.com/office/drawing/2014/main" id="{F501FDB8-D611-3C3F-8184-0A41BDA7B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797" y="5988047"/>
              <a:ext cx="988336" cy="668578"/>
              <a:chOff x="5488" y="2026"/>
              <a:chExt cx="476" cy="322"/>
            </a:xfrm>
          </p:grpSpPr>
          <p:sp>
            <p:nvSpPr>
              <p:cNvPr id="191" name="TextBox 1033">
                <a:extLst>
                  <a:ext uri="{FF2B5EF4-FFF2-40B4-BE49-F238E27FC236}">
                    <a16:creationId xmlns:a16="http://schemas.microsoft.com/office/drawing/2014/main" id="{2D149CC4-DCD5-B744-CFBD-C96AC05D53F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488" y="2274"/>
                <a:ext cx="476" cy="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5pPr>
                <a:lvl6pPr marL="22860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6pPr>
                <a:lvl7pPr marL="27432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7pPr>
                <a:lvl8pPr marL="32004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8pPr>
                <a:lvl9pPr marL="36576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9pPr>
              </a:lstStyle>
              <a:p>
                <a:pPr algn="l">
                  <a:buFontTx/>
                  <a:buNone/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굴림" pitchFamily="50" charset="-127"/>
                  </a:rPr>
                  <a:t>관리자 및 사용자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굴림" pitchFamily="50" charset="-127"/>
                </a:endParaRPr>
              </a:p>
            </p:txBody>
          </p:sp>
          <p:grpSp>
            <p:nvGrpSpPr>
              <p:cNvPr id="192" name="Group 138">
                <a:extLst>
                  <a:ext uri="{FF2B5EF4-FFF2-40B4-BE49-F238E27FC236}">
                    <a16:creationId xmlns:a16="http://schemas.microsoft.com/office/drawing/2014/main" id="{C481C9EB-ACC5-1D9A-0979-A3CAE186C67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5544" y="2026"/>
                <a:ext cx="349" cy="186"/>
                <a:chOff x="1040" y="2255"/>
                <a:chExt cx="570" cy="304"/>
              </a:xfrm>
            </p:grpSpPr>
            <p:grpSp>
              <p:nvGrpSpPr>
                <p:cNvPr id="193" name="Group 139">
                  <a:extLst>
                    <a:ext uri="{FF2B5EF4-FFF2-40B4-BE49-F238E27FC236}">
                      <a16:creationId xmlns:a16="http://schemas.microsoft.com/office/drawing/2014/main" id="{4A0F0E3B-C2E8-AC48-0E24-7E906CE9FE0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122" y="2255"/>
                  <a:ext cx="178" cy="287"/>
                  <a:chOff x="1122" y="2255"/>
                  <a:chExt cx="178" cy="287"/>
                </a:xfrm>
              </p:grpSpPr>
              <p:sp>
                <p:nvSpPr>
                  <p:cNvPr id="196" name="Freeform 140">
                    <a:extLst>
                      <a:ext uri="{FF2B5EF4-FFF2-40B4-BE49-F238E27FC236}">
                        <a16:creationId xmlns:a16="http://schemas.microsoft.com/office/drawing/2014/main" id="{0BDC0264-E28D-8594-2A6F-73DD41707B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>
                    <a:off x="1147" y="2255"/>
                    <a:ext cx="125" cy="127"/>
                  </a:xfrm>
                  <a:custGeom>
                    <a:avLst/>
                    <a:gdLst>
                      <a:gd name="T0" fmla="*/ 2 w 152"/>
                      <a:gd name="T1" fmla="*/ 2 h 154"/>
                      <a:gd name="T2" fmla="*/ 2 w 152"/>
                      <a:gd name="T3" fmla="*/ 2 h 154"/>
                      <a:gd name="T4" fmla="*/ 2 w 152"/>
                      <a:gd name="T5" fmla="*/ 2 h 154"/>
                      <a:gd name="T6" fmla="*/ 2 w 152"/>
                      <a:gd name="T7" fmla="*/ 2 h 154"/>
                      <a:gd name="T8" fmla="*/ 2 w 152"/>
                      <a:gd name="T9" fmla="*/ 2 h 154"/>
                      <a:gd name="T10" fmla="*/ 2 w 152"/>
                      <a:gd name="T11" fmla="*/ 2 h 154"/>
                      <a:gd name="T12" fmla="*/ 2 w 152"/>
                      <a:gd name="T13" fmla="*/ 2 h 154"/>
                      <a:gd name="T14" fmla="*/ 2 w 152"/>
                      <a:gd name="T15" fmla="*/ 2 h 154"/>
                      <a:gd name="T16" fmla="*/ 0 w 152"/>
                      <a:gd name="T17" fmla="*/ 2 h 154"/>
                      <a:gd name="T18" fmla="*/ 2 w 152"/>
                      <a:gd name="T19" fmla="*/ 2 h 154"/>
                      <a:gd name="T20" fmla="*/ 2 w 152"/>
                      <a:gd name="T21" fmla="*/ 2 h 154"/>
                      <a:gd name="T22" fmla="*/ 2 w 152"/>
                      <a:gd name="T23" fmla="*/ 2 h 154"/>
                      <a:gd name="T24" fmla="*/ 2 w 152"/>
                      <a:gd name="T25" fmla="*/ 0 h 154"/>
                      <a:gd name="T26" fmla="*/ 2 w 152"/>
                      <a:gd name="T27" fmla="*/ 2 h 154"/>
                      <a:gd name="T28" fmla="*/ 2 w 152"/>
                      <a:gd name="T29" fmla="*/ 2 h 154"/>
                      <a:gd name="T30" fmla="*/ 2 w 152"/>
                      <a:gd name="T31" fmla="*/ 2 h 154"/>
                      <a:gd name="T32" fmla="*/ 2 w 152"/>
                      <a:gd name="T33" fmla="*/ 2 h 15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52" h="154">
                        <a:moveTo>
                          <a:pt x="152" y="76"/>
                        </a:moveTo>
                        <a:lnTo>
                          <a:pt x="146" y="106"/>
                        </a:lnTo>
                        <a:lnTo>
                          <a:pt x="130" y="130"/>
                        </a:lnTo>
                        <a:lnTo>
                          <a:pt x="106" y="148"/>
                        </a:lnTo>
                        <a:lnTo>
                          <a:pt x="76" y="154"/>
                        </a:lnTo>
                        <a:lnTo>
                          <a:pt x="46" y="148"/>
                        </a:lnTo>
                        <a:lnTo>
                          <a:pt x="22" y="130"/>
                        </a:lnTo>
                        <a:lnTo>
                          <a:pt x="6" y="106"/>
                        </a:lnTo>
                        <a:lnTo>
                          <a:pt x="0" y="76"/>
                        </a:lnTo>
                        <a:lnTo>
                          <a:pt x="6" y="48"/>
                        </a:lnTo>
                        <a:lnTo>
                          <a:pt x="22" y="24"/>
                        </a:lnTo>
                        <a:lnTo>
                          <a:pt x="46" y="6"/>
                        </a:lnTo>
                        <a:lnTo>
                          <a:pt x="76" y="0"/>
                        </a:lnTo>
                        <a:lnTo>
                          <a:pt x="106" y="6"/>
                        </a:lnTo>
                        <a:lnTo>
                          <a:pt x="130" y="24"/>
                        </a:lnTo>
                        <a:lnTo>
                          <a:pt x="146" y="48"/>
                        </a:lnTo>
                        <a:lnTo>
                          <a:pt x="152" y="7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666666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ko-KR"/>
                    </a:defPPr>
                    <a:lvl1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1pPr>
                    <a:lvl2pPr marL="4572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2pPr>
                    <a:lvl3pPr marL="9144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3pPr>
                    <a:lvl4pPr marL="13716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4pPr>
                    <a:lvl5pPr marL="18288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5pPr>
                    <a:lvl6pPr marL="22860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6pPr>
                    <a:lvl7pPr marL="27432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7pPr>
                    <a:lvl8pPr marL="32004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8pPr>
                    <a:lvl9pPr marL="36576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9pPr>
                  </a:lstStyle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97" name="Freeform 141">
                    <a:extLst>
                      <a:ext uri="{FF2B5EF4-FFF2-40B4-BE49-F238E27FC236}">
                        <a16:creationId xmlns:a16="http://schemas.microsoft.com/office/drawing/2014/main" id="{92084050-92D3-FFC8-2D33-76D0CB4A9CE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>
                    <a:off x="1122" y="2394"/>
                    <a:ext cx="178" cy="148"/>
                  </a:xfrm>
                  <a:custGeom>
                    <a:avLst/>
                    <a:gdLst>
                      <a:gd name="T0" fmla="*/ 0 w 216"/>
                      <a:gd name="T1" fmla="*/ 2 h 180"/>
                      <a:gd name="T2" fmla="*/ 0 w 216"/>
                      <a:gd name="T3" fmla="*/ 2 h 180"/>
                      <a:gd name="T4" fmla="*/ 2 w 216"/>
                      <a:gd name="T5" fmla="*/ 2 h 180"/>
                      <a:gd name="T6" fmla="*/ 2 w 216"/>
                      <a:gd name="T7" fmla="*/ 2 h 180"/>
                      <a:gd name="T8" fmla="*/ 2 w 216"/>
                      <a:gd name="T9" fmla="*/ 2 h 180"/>
                      <a:gd name="T10" fmla="*/ 2 w 216"/>
                      <a:gd name="T11" fmla="*/ 2 h 180"/>
                      <a:gd name="T12" fmla="*/ 2 w 216"/>
                      <a:gd name="T13" fmla="*/ 0 h 180"/>
                      <a:gd name="T14" fmla="*/ 2 w 216"/>
                      <a:gd name="T15" fmla="*/ 2 h 180"/>
                      <a:gd name="T16" fmla="*/ 2 w 216"/>
                      <a:gd name="T17" fmla="*/ 2 h 180"/>
                      <a:gd name="T18" fmla="*/ 2 w 216"/>
                      <a:gd name="T19" fmla="*/ 2 h 180"/>
                      <a:gd name="T20" fmla="*/ 2 w 216"/>
                      <a:gd name="T21" fmla="*/ 2 h 180"/>
                      <a:gd name="T22" fmla="*/ 2 w 216"/>
                      <a:gd name="T23" fmla="*/ 2 h 180"/>
                      <a:gd name="T24" fmla="*/ 2 w 216"/>
                      <a:gd name="T25" fmla="*/ 2 h 180"/>
                      <a:gd name="T26" fmla="*/ 0 w 216"/>
                      <a:gd name="T27" fmla="*/ 2 h 180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216" h="180">
                        <a:moveTo>
                          <a:pt x="0" y="180"/>
                        </a:moveTo>
                        <a:lnTo>
                          <a:pt x="0" y="88"/>
                        </a:lnTo>
                        <a:lnTo>
                          <a:pt x="4" y="60"/>
                        </a:lnTo>
                        <a:lnTo>
                          <a:pt x="20" y="36"/>
                        </a:lnTo>
                        <a:lnTo>
                          <a:pt x="44" y="16"/>
                        </a:lnTo>
                        <a:lnTo>
                          <a:pt x="74" y="4"/>
                        </a:lnTo>
                        <a:lnTo>
                          <a:pt x="108" y="0"/>
                        </a:lnTo>
                        <a:lnTo>
                          <a:pt x="142" y="4"/>
                        </a:lnTo>
                        <a:lnTo>
                          <a:pt x="172" y="16"/>
                        </a:lnTo>
                        <a:lnTo>
                          <a:pt x="196" y="36"/>
                        </a:lnTo>
                        <a:lnTo>
                          <a:pt x="210" y="60"/>
                        </a:lnTo>
                        <a:lnTo>
                          <a:pt x="216" y="88"/>
                        </a:lnTo>
                        <a:lnTo>
                          <a:pt x="216" y="180"/>
                        </a:lnTo>
                        <a:lnTo>
                          <a:pt x="0" y="18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666666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ko-KR"/>
                    </a:defPPr>
                    <a:lvl1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1pPr>
                    <a:lvl2pPr marL="4572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2pPr>
                    <a:lvl3pPr marL="9144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3pPr>
                    <a:lvl4pPr marL="13716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4pPr>
                    <a:lvl5pPr marL="18288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5pPr>
                    <a:lvl6pPr marL="22860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6pPr>
                    <a:lvl7pPr marL="27432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7pPr>
                    <a:lvl8pPr marL="32004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8pPr>
                    <a:lvl9pPr marL="36576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9pPr>
                  </a:lstStyle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94" name="Rectangle 142">
                  <a:extLst>
                    <a:ext uri="{FF2B5EF4-FFF2-40B4-BE49-F238E27FC236}">
                      <a16:creationId xmlns:a16="http://schemas.microsoft.com/office/drawing/2014/main" id="{A9F96203-52B0-A112-7625-2CDECEBC2FB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1040" y="2541"/>
                  <a:ext cx="570" cy="1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5pPr>
                  <a:lvl6pPr marL="22860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6pPr>
                  <a:lvl7pPr marL="27432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7pPr>
                  <a:lvl8pPr marL="32004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8pPr>
                  <a:lvl9pPr marL="36576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9pPr>
                </a:lstStyle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5" name="Freeform 143">
                  <a:extLst>
                    <a:ext uri="{FF2B5EF4-FFF2-40B4-BE49-F238E27FC236}">
                      <a16:creationId xmlns:a16="http://schemas.microsoft.com/office/drawing/2014/main" id="{9279D1CB-3805-20DF-6B4A-7FEA49FE33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>
                  <a:off x="1211" y="2405"/>
                  <a:ext cx="327" cy="141"/>
                </a:xfrm>
                <a:custGeom>
                  <a:avLst/>
                  <a:gdLst>
                    <a:gd name="T0" fmla="*/ 2 w 396"/>
                    <a:gd name="T1" fmla="*/ 0 h 170"/>
                    <a:gd name="T2" fmla="*/ 2 w 396"/>
                    <a:gd name="T3" fmla="*/ 2 h 170"/>
                    <a:gd name="T4" fmla="*/ 0 w 396"/>
                    <a:gd name="T5" fmla="*/ 2 h 170"/>
                    <a:gd name="T6" fmla="*/ 0 w 396"/>
                    <a:gd name="T7" fmla="*/ 2 h 170"/>
                    <a:gd name="T8" fmla="*/ 3 w 396"/>
                    <a:gd name="T9" fmla="*/ 2 h 170"/>
                    <a:gd name="T10" fmla="*/ 3 w 396"/>
                    <a:gd name="T11" fmla="*/ 2 h 170"/>
                    <a:gd name="T12" fmla="*/ 4 w 396"/>
                    <a:gd name="T13" fmla="*/ 0 h 170"/>
                    <a:gd name="T14" fmla="*/ 2 w 396"/>
                    <a:gd name="T15" fmla="*/ 0 h 17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96" h="170">
                      <a:moveTo>
                        <a:pt x="184" y="0"/>
                      </a:moveTo>
                      <a:lnTo>
                        <a:pt x="112" y="138"/>
                      </a:lnTo>
                      <a:lnTo>
                        <a:pt x="0" y="138"/>
                      </a:lnTo>
                      <a:lnTo>
                        <a:pt x="0" y="170"/>
                      </a:lnTo>
                      <a:lnTo>
                        <a:pt x="324" y="170"/>
                      </a:lnTo>
                      <a:lnTo>
                        <a:pt x="324" y="138"/>
                      </a:lnTo>
                      <a:lnTo>
                        <a:pt x="396" y="0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5pPr>
                  <a:lvl6pPr marL="22860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6pPr>
                  <a:lvl7pPr marL="27432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7pPr>
                  <a:lvl8pPr marL="32004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8pPr>
                  <a:lvl9pPr marL="36576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9pPr>
                </a:lstStyle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3754E644-67D5-C84F-20FA-3110BBF1FD48}"/>
              </a:ext>
            </a:extLst>
          </p:cNvPr>
          <p:cNvSpPr txBox="1"/>
          <p:nvPr/>
        </p:nvSpPr>
        <p:spPr>
          <a:xfrm>
            <a:off x="2441901" y="2377959"/>
            <a:ext cx="1284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운영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Server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226" name="꺾인 연결선[E] 58">
            <a:extLst>
              <a:ext uri="{FF2B5EF4-FFF2-40B4-BE49-F238E27FC236}">
                <a16:creationId xmlns:a16="http://schemas.microsoft.com/office/drawing/2014/main" id="{A1153DE4-F851-3642-3DE3-BA93643F394B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flipH="1">
            <a:off x="3682475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58">
            <a:extLst>
              <a:ext uri="{FF2B5EF4-FFF2-40B4-BE49-F238E27FC236}">
                <a16:creationId xmlns:a16="http://schemas.microsoft.com/office/drawing/2014/main" id="{AAD3100C-137F-8634-BCA0-6B938FE42BDA}"/>
              </a:ext>
            </a:extLst>
          </p:cNvPr>
          <p:cNvCxnSpPr>
            <a:cxnSpLocks/>
            <a:stCxn id="94" idx="2"/>
            <a:endCxn id="93" idx="0"/>
          </p:cNvCxnSpPr>
          <p:nvPr/>
        </p:nvCxnSpPr>
        <p:spPr>
          <a:xfrm flipH="1">
            <a:off x="5858069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0EE4F730-4944-300A-DA12-FA7C2177595C}"/>
              </a:ext>
            </a:extLst>
          </p:cNvPr>
          <p:cNvCxnSpPr>
            <a:cxnSpLocks/>
            <a:stCxn id="73" idx="2"/>
            <a:endCxn id="133" idx="0"/>
          </p:cNvCxnSpPr>
          <p:nvPr/>
        </p:nvCxnSpPr>
        <p:spPr>
          <a:xfrm rot="5400000">
            <a:off x="3936645" y="2975417"/>
            <a:ext cx="333280" cy="841618"/>
          </a:xfrm>
          <a:prstGeom prst="bentConnector3">
            <a:avLst>
              <a:gd name="adj1" fmla="val 27136"/>
            </a:avLst>
          </a:prstGeom>
          <a:ln w="127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091BFCAE-E4B8-7AAF-504E-91111B5F54E5}"/>
              </a:ext>
            </a:extLst>
          </p:cNvPr>
          <p:cNvCxnSpPr>
            <a:cxnSpLocks/>
            <a:stCxn id="73" idx="2"/>
            <a:endCxn id="134" idx="0"/>
          </p:cNvCxnSpPr>
          <p:nvPr/>
        </p:nvCxnSpPr>
        <p:spPr>
          <a:xfrm rot="16200000" flipH="1">
            <a:off x="5024442" y="2729238"/>
            <a:ext cx="333280" cy="1333976"/>
          </a:xfrm>
          <a:prstGeom prst="bentConnector3">
            <a:avLst>
              <a:gd name="adj1" fmla="val 27136"/>
            </a:avLst>
          </a:prstGeom>
          <a:ln w="127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130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38EE4-E31B-5051-BAB5-5BF03751378C}"/>
              </a:ext>
            </a:extLst>
          </p:cNvPr>
          <p:cNvSpPr txBox="1"/>
          <p:nvPr/>
        </p:nvSpPr>
        <p:spPr>
          <a:xfrm>
            <a:off x="2672686" y="3487450"/>
            <a:ext cx="5346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별첨 </a:t>
            </a:r>
            <a:r>
              <a:rPr lang="en-US" altLang="ko-KR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Python </a:t>
            </a: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구성</a:t>
            </a:r>
            <a:endParaRPr lang="en-US" altLang="ko-KR" sz="3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5510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6DD164C-F4E5-BB59-0FE8-9D25523A7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35733"/>
              </p:ext>
            </p:extLst>
          </p:nvPr>
        </p:nvGraphicFramePr>
        <p:xfrm>
          <a:off x="691215" y="1828573"/>
          <a:ext cx="6480000" cy="2857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4995391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2260364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08891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80708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common_preprocess_tools.py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데이터 호출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8838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통계량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4683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train_anal_dat_fn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363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pred_anal_dat_fn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9783"/>
                  </a:ext>
                </a:extLst>
              </a:tr>
              <a:tr h="190500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model_tools.py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modeling_mlr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회귀분석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864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modeling_rf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랜덤포레스트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448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modeling_xgb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XGBoost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8626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modeling_lgb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Light GBM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51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modeling_ann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</a:rPr>
                        <a:t>Artificial Neural Network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8035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modeling_lstm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LSTM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250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modeling_arima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ARIMA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639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eval_tools.py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eval_result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평가 및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BEST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선정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384244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pred_tools.py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model_load_fn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불러오기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3665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14145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D9161A-B10E-D513-CA64-C012D2C6C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42185"/>
              </p:ext>
            </p:extLst>
          </p:nvPr>
        </p:nvGraphicFramePr>
        <p:xfrm>
          <a:off x="691215" y="5203011"/>
          <a:ext cx="64800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6992465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98851339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783206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코어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코드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59736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train_core</a:t>
                      </a:r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학습 데이터 전체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2368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model_tools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학습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520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eval_tools.py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평가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860366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pred_core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예측 데이터 전체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3864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pred_tools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6557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4841B6-1DA6-5D9F-3F3A-B203FF84147C}"/>
              </a:ext>
            </a:extLst>
          </p:cNvPr>
          <p:cNvSpPr txBox="1"/>
          <p:nvPr/>
        </p:nvSpPr>
        <p:spPr>
          <a:xfrm>
            <a:off x="691215" y="1539458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함수 코드 구성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40D32-892D-2380-D912-B33DFD91B450}"/>
              </a:ext>
            </a:extLst>
          </p:cNvPr>
          <p:cNvSpPr txBox="1"/>
          <p:nvPr/>
        </p:nvSpPr>
        <p:spPr>
          <a:xfrm>
            <a:off x="691215" y="4915605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학습</a:t>
            </a:r>
            <a:r>
              <a:rPr lang="en-US" altLang="ko-KR" sz="1200" dirty="0"/>
              <a:t>/</a:t>
            </a:r>
            <a:r>
              <a:rPr lang="ko-KR" altLang="en-US" sz="1200" dirty="0"/>
              <a:t>예측 코어 코드 구성</a:t>
            </a:r>
            <a:endParaRPr 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282B1A-480C-4D6F-60E3-A448CB7DB14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5699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35F8ADA-C8B7-56AD-998B-E7D04598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52605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672753"/>
              </p:ext>
            </p:extLst>
          </p:nvPr>
        </p:nvGraphicFramePr>
        <p:xfrm>
          <a:off x="5680157" y="385448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데이터 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 명 지정하기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34967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텍스트 형태의 시간 데이터를 </a:t>
                      </a:r>
                      <a:r>
                        <a:rPr lang="en-US" altLang="ko-KR" sz="1000" dirty="0"/>
                        <a:t>date time</a:t>
                      </a:r>
                      <a:r>
                        <a:rPr lang="ko-KR" altLang="en-US" sz="1000" dirty="0"/>
                        <a:t>으로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암모니아와 황화수소가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개일 경우 </a:t>
                      </a:r>
                      <a:r>
                        <a:rPr lang="en-US" altLang="ko-KR" sz="1000" dirty="0"/>
                        <a:t>ppm </a:t>
                      </a:r>
                      <a:r>
                        <a:rPr lang="ko-KR" altLang="en-US" sz="1000" dirty="0"/>
                        <a:t>선택</a:t>
                      </a:r>
                      <a:r>
                        <a:rPr lang="en-US" altLang="ko-KR" sz="1000" dirty="0"/>
                        <a:t>(mV </a:t>
                      </a:r>
                      <a:r>
                        <a:rPr lang="ko-KR" altLang="en-US" sz="1000" dirty="0"/>
                        <a:t>제거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0009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변수명에 영어 포함 시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87846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모든 값이 </a:t>
                      </a:r>
                      <a:r>
                        <a:rPr lang="en-US" altLang="ko-KR" sz="1000" dirty="0"/>
                        <a:t>NA</a:t>
                      </a:r>
                      <a:r>
                        <a:rPr lang="ko-KR" altLang="en-US" sz="1000" dirty="0"/>
                        <a:t>인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7986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단일 값을 가지는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6207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data_path</a:t>
                      </a:r>
                      <a:r>
                        <a:rPr lang="en-US" sz="1000" dirty="0"/>
                        <a:t> : raw </a:t>
                      </a:r>
                      <a:r>
                        <a:rPr lang="ko-KR" altLang="en-US" sz="1000" dirty="0"/>
                        <a:t>데이터 위치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55513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0CF3A-E28A-8A76-A980-A218ED7B305B}"/>
              </a:ext>
            </a:extLst>
          </p:cNvPr>
          <p:cNvGrpSpPr/>
          <p:nvPr/>
        </p:nvGrpSpPr>
        <p:grpSpPr>
          <a:xfrm>
            <a:off x="355614" y="2613952"/>
            <a:ext cx="4976274" cy="318957"/>
            <a:chOff x="355614" y="2493242"/>
            <a:chExt cx="4976274" cy="3146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01F440-C5C6-A8FF-76B4-76099BAA7FFA}"/>
                </a:ext>
              </a:extLst>
            </p:cNvPr>
            <p:cNvSpPr/>
            <p:nvPr/>
          </p:nvSpPr>
          <p:spPr>
            <a:xfrm>
              <a:off x="471888" y="2558559"/>
              <a:ext cx="4860000" cy="2493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DEBF136B-E654-90AF-B37A-377FA8CB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4917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9F754F-F13C-3651-4B1F-9AC03C03283E}"/>
              </a:ext>
            </a:extLst>
          </p:cNvPr>
          <p:cNvGrpSpPr/>
          <p:nvPr/>
        </p:nvGrpSpPr>
        <p:grpSpPr>
          <a:xfrm>
            <a:off x="355614" y="2913313"/>
            <a:ext cx="4976275" cy="842472"/>
            <a:chOff x="355614" y="3084185"/>
            <a:chExt cx="4976275" cy="8424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C299B19-FC06-E168-7CF0-35A4B7883813}"/>
                </a:ext>
              </a:extLst>
            </p:cNvPr>
            <p:cNvSpPr/>
            <p:nvPr/>
          </p:nvSpPr>
          <p:spPr>
            <a:xfrm>
              <a:off x="471889" y="3149503"/>
              <a:ext cx="4860000" cy="7771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7E3FBE73-6360-3F6F-3958-E1292D96D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common_preprocess_tools.py - (1/4)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load_fn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호출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CB634C-1717-3B64-DE94-86AA4002EE88}"/>
              </a:ext>
            </a:extLst>
          </p:cNvPr>
          <p:cNvGrpSpPr/>
          <p:nvPr/>
        </p:nvGrpSpPr>
        <p:grpSpPr>
          <a:xfrm>
            <a:off x="355614" y="3736734"/>
            <a:ext cx="4976275" cy="301689"/>
            <a:chOff x="355614" y="3084185"/>
            <a:chExt cx="4976275" cy="30168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D090B4-A1AA-474D-2640-F1B7165BCE7F}"/>
                </a:ext>
              </a:extLst>
            </p:cNvPr>
            <p:cNvSpPr/>
            <p:nvPr/>
          </p:nvSpPr>
          <p:spPr>
            <a:xfrm>
              <a:off x="471889" y="3149502"/>
              <a:ext cx="4860000" cy="2363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utoShape 40">
              <a:extLst>
                <a:ext uri="{FF2B5EF4-FFF2-40B4-BE49-F238E27FC236}">
                  <a16:creationId xmlns:a16="http://schemas.microsoft.com/office/drawing/2014/main" id="{2E433237-E234-664B-844D-F7E9D6A7E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12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0F2E58-3C22-2A8A-84AE-1EFB9140B83F}"/>
              </a:ext>
            </a:extLst>
          </p:cNvPr>
          <p:cNvGrpSpPr/>
          <p:nvPr/>
        </p:nvGrpSpPr>
        <p:grpSpPr>
          <a:xfrm>
            <a:off x="355613" y="4912526"/>
            <a:ext cx="4976275" cy="766626"/>
            <a:chOff x="355614" y="3084185"/>
            <a:chExt cx="4976275" cy="76662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FE773F-D710-0528-1252-964FAC0DE9BD}"/>
                </a:ext>
              </a:extLst>
            </p:cNvPr>
            <p:cNvSpPr/>
            <p:nvPr/>
          </p:nvSpPr>
          <p:spPr>
            <a:xfrm>
              <a:off x="471889" y="3149503"/>
              <a:ext cx="4860000" cy="7013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utoShape 40">
              <a:extLst>
                <a:ext uri="{FF2B5EF4-FFF2-40B4-BE49-F238E27FC236}">
                  <a16:creationId xmlns:a16="http://schemas.microsoft.com/office/drawing/2014/main" id="{71FF53D0-9228-2F24-BFF3-BDCEC8D3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37DAC7-110A-ADB2-E51D-86B4AB039D2F}"/>
              </a:ext>
            </a:extLst>
          </p:cNvPr>
          <p:cNvGrpSpPr/>
          <p:nvPr/>
        </p:nvGrpSpPr>
        <p:grpSpPr>
          <a:xfrm>
            <a:off x="355613" y="4032618"/>
            <a:ext cx="4976275" cy="898141"/>
            <a:chOff x="355614" y="3084185"/>
            <a:chExt cx="4976275" cy="125163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17B78E-D323-FD0C-6281-BB5FA6F76815}"/>
                </a:ext>
              </a:extLst>
            </p:cNvPr>
            <p:cNvSpPr/>
            <p:nvPr/>
          </p:nvSpPr>
          <p:spPr>
            <a:xfrm>
              <a:off x="471889" y="3149502"/>
              <a:ext cx="4860000" cy="1186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AutoShape 40">
              <a:extLst>
                <a:ext uri="{FF2B5EF4-FFF2-40B4-BE49-F238E27FC236}">
                  <a16:creationId xmlns:a16="http://schemas.microsoft.com/office/drawing/2014/main" id="{FA134F21-DE4F-B944-07DA-FBAF54B24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21071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AE6BB1-1131-8004-D871-1DC2E1FE3038}"/>
              </a:ext>
            </a:extLst>
          </p:cNvPr>
          <p:cNvGrpSpPr/>
          <p:nvPr/>
        </p:nvGrpSpPr>
        <p:grpSpPr>
          <a:xfrm>
            <a:off x="355613" y="5651395"/>
            <a:ext cx="4976275" cy="634132"/>
            <a:chOff x="355614" y="3084185"/>
            <a:chExt cx="4976275" cy="63413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DA06B6-7841-21AC-FA7C-092FEDB2988E}"/>
                </a:ext>
              </a:extLst>
            </p:cNvPr>
            <p:cNvSpPr/>
            <p:nvPr/>
          </p:nvSpPr>
          <p:spPr>
            <a:xfrm>
              <a:off x="471889" y="3149502"/>
              <a:ext cx="4860000" cy="5688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2B5CC1E5-A763-0D09-91AD-68900F82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FF2430-EEA4-2DF7-193A-59E7C2BCB5A8}"/>
              </a:ext>
            </a:extLst>
          </p:cNvPr>
          <p:cNvGrpSpPr/>
          <p:nvPr/>
        </p:nvGrpSpPr>
        <p:grpSpPr>
          <a:xfrm>
            <a:off x="355613" y="6260801"/>
            <a:ext cx="4976275" cy="701974"/>
            <a:chOff x="355614" y="3084185"/>
            <a:chExt cx="4976275" cy="7019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E3888-6E49-89F0-74C0-F6C18C700F32}"/>
                </a:ext>
              </a:extLst>
            </p:cNvPr>
            <p:cNvSpPr/>
            <p:nvPr/>
          </p:nvSpPr>
          <p:spPr>
            <a:xfrm>
              <a:off x="471889" y="3149503"/>
              <a:ext cx="4860000" cy="6366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30112959-6E8D-BB12-A7C9-8700CD7B3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35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4964FF4-2858-8E47-BFBB-46A1344F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66815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321912"/>
              </p:ext>
            </p:extLst>
          </p:nvPr>
        </p:nvGraphicFramePr>
        <p:xfrm>
          <a:off x="5680157" y="4106406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이상치를 허용범위 내로 보정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생성을 위해 시간 변수를 </a:t>
                      </a:r>
                      <a:r>
                        <a:rPr lang="en-US" altLang="ko-KR" sz="1000" dirty="0" err="1"/>
                        <a:t>timp_grp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단위로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데이터 프레임 생성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변수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1,…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n)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특정 시간대 데이터가 비어 있을 시 해당 시간대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통계량 요약 시 대체가 가능한 값이 없는 경우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선형보간법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적용</a:t>
                      </a:r>
                      <a:endParaRPr lang="en-US" sz="1000" b="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272337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요약 시간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ex : if </a:t>
                      </a: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= 60, then 1</a:t>
                      </a:r>
                      <a:r>
                        <a:rPr lang="ko-KR" altLang="en-US" sz="1000" dirty="0"/>
                        <a:t>시간 단위로 데이터 요약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final_summary_df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통계량 요약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80706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common_preprocess_tools.py – (2/4)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preprocess_fn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 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요약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03530C-C2CC-9118-3F98-33BFA6735AAB}"/>
              </a:ext>
            </a:extLst>
          </p:cNvPr>
          <p:cNvGrpSpPr/>
          <p:nvPr/>
        </p:nvGrpSpPr>
        <p:grpSpPr>
          <a:xfrm>
            <a:off x="355614" y="2945576"/>
            <a:ext cx="4976274" cy="1160830"/>
            <a:chOff x="355614" y="2493242"/>
            <a:chExt cx="4976274" cy="116083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DEF6A0-CF5F-7841-B900-862083300E0E}"/>
                </a:ext>
              </a:extLst>
            </p:cNvPr>
            <p:cNvSpPr/>
            <p:nvPr/>
          </p:nvSpPr>
          <p:spPr>
            <a:xfrm>
              <a:off x="471888" y="2558558"/>
              <a:ext cx="4860000" cy="10955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utoShape 40">
              <a:extLst>
                <a:ext uri="{FF2B5EF4-FFF2-40B4-BE49-F238E27FC236}">
                  <a16:creationId xmlns:a16="http://schemas.microsoft.com/office/drawing/2014/main" id="{F3C456A0-F750-A297-DEB1-97E349682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4B6651-1511-9E3D-F040-D2DADFCA78E7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666185-B50B-DB56-11FD-18DF33B56E46}"/>
              </a:ext>
            </a:extLst>
          </p:cNvPr>
          <p:cNvGrpSpPr/>
          <p:nvPr/>
        </p:nvGrpSpPr>
        <p:grpSpPr>
          <a:xfrm>
            <a:off x="355614" y="4106178"/>
            <a:ext cx="4976274" cy="1008430"/>
            <a:chOff x="355614" y="2493242"/>
            <a:chExt cx="4976274" cy="100843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91BB6CC-6C03-D3A7-B29A-58F19C429914}"/>
                </a:ext>
              </a:extLst>
            </p:cNvPr>
            <p:cNvSpPr/>
            <p:nvPr/>
          </p:nvSpPr>
          <p:spPr>
            <a:xfrm>
              <a:off x="471888" y="2558558"/>
              <a:ext cx="4860000" cy="9431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E40F1001-BBD3-6E3A-4A53-A88F3B5CA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6D96BA-B1D2-46BB-2C35-E885590D8950}"/>
              </a:ext>
            </a:extLst>
          </p:cNvPr>
          <p:cNvGrpSpPr/>
          <p:nvPr/>
        </p:nvGrpSpPr>
        <p:grpSpPr>
          <a:xfrm>
            <a:off x="355614" y="5105135"/>
            <a:ext cx="4976274" cy="967412"/>
            <a:chOff x="355614" y="2493242"/>
            <a:chExt cx="4976274" cy="9674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40AD104-F2BA-3EA4-3C7F-85E0DF1C866F}"/>
                </a:ext>
              </a:extLst>
            </p:cNvPr>
            <p:cNvSpPr/>
            <p:nvPr/>
          </p:nvSpPr>
          <p:spPr>
            <a:xfrm>
              <a:off x="471888" y="2558557"/>
              <a:ext cx="4860000" cy="9020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503C441F-CAF3-7ECF-AECC-2883750E9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7286965-7841-7F1C-4B74-91C7031C4F57}"/>
              </a:ext>
            </a:extLst>
          </p:cNvPr>
          <p:cNvGrpSpPr/>
          <p:nvPr/>
        </p:nvGrpSpPr>
        <p:grpSpPr>
          <a:xfrm>
            <a:off x="355614" y="6091601"/>
            <a:ext cx="4976274" cy="741890"/>
            <a:chOff x="355614" y="2493242"/>
            <a:chExt cx="4976274" cy="74189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6833584-FCB9-1C89-42D7-673AACB836F7}"/>
                </a:ext>
              </a:extLst>
            </p:cNvPr>
            <p:cNvSpPr/>
            <p:nvPr/>
          </p:nvSpPr>
          <p:spPr>
            <a:xfrm>
              <a:off x="471888" y="2558557"/>
              <a:ext cx="4860000" cy="676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utoShape 40">
              <a:extLst>
                <a:ext uri="{FF2B5EF4-FFF2-40B4-BE49-F238E27FC236}">
                  <a16:creationId xmlns:a16="http://schemas.microsoft.com/office/drawing/2014/main" id="{18744791-D4C1-C6FA-7DF0-2311D1C90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91E876D-78A3-EB7B-4751-4D1C966553E8}"/>
              </a:ext>
            </a:extLst>
          </p:cNvPr>
          <p:cNvGrpSpPr/>
          <p:nvPr/>
        </p:nvGrpSpPr>
        <p:grpSpPr>
          <a:xfrm>
            <a:off x="355614" y="6852542"/>
            <a:ext cx="4976274" cy="310259"/>
            <a:chOff x="355614" y="2493242"/>
            <a:chExt cx="4976274" cy="31025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BC43934-FA34-18BD-F068-C3E96208ED5D}"/>
                </a:ext>
              </a:extLst>
            </p:cNvPr>
            <p:cNvSpPr/>
            <p:nvPr/>
          </p:nvSpPr>
          <p:spPr>
            <a:xfrm>
              <a:off x="471888" y="2558559"/>
              <a:ext cx="4860000" cy="2449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AutoShape 40">
              <a:extLst>
                <a:ext uri="{FF2B5EF4-FFF2-40B4-BE49-F238E27FC236}">
                  <a16:creationId xmlns:a16="http://schemas.microsoft.com/office/drawing/2014/main" id="{49E4388B-E3D8-A867-C9E8-CFB52F4D7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69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8554B0-6A3F-7297-6589-242448DE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3"/>
            <a:ext cx="5040000" cy="576613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417485"/>
              </p:ext>
            </p:extLst>
          </p:nvPr>
        </p:nvGraphicFramePr>
        <p:xfrm>
          <a:off x="5680157" y="4199716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 지정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암모니아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황화수소 </a:t>
                      </a:r>
                      <a:r>
                        <a:rPr lang="ko-KR" altLang="en-US" sz="1000" dirty="0" err="1"/>
                        <a:t>단위별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max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 분할 </a:t>
                      </a:r>
                      <a:r>
                        <a:rPr lang="en-US" altLang="ko-KR" sz="1000" dirty="0"/>
                        <a:t>(7:3)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데이터에서 단일 값을 가지는 변수 학습에서 제외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55436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final_summary_df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time_window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 err="1"/>
                        <a:t>time_window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003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common_preprocess_tools.py – (3/4)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train_anal_dat_fn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73BED2-3468-CB48-BE3F-7C2AF0DB20E6}"/>
              </a:ext>
            </a:extLst>
          </p:cNvPr>
          <p:cNvGrpSpPr/>
          <p:nvPr/>
        </p:nvGrpSpPr>
        <p:grpSpPr>
          <a:xfrm>
            <a:off x="355614" y="3064350"/>
            <a:ext cx="4976274" cy="450375"/>
            <a:chOff x="355614" y="2493242"/>
            <a:chExt cx="4976274" cy="45037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F4E59E7-A6EA-43BB-AB13-9CF2B1D8236D}"/>
                </a:ext>
              </a:extLst>
            </p:cNvPr>
            <p:cNvSpPr/>
            <p:nvPr/>
          </p:nvSpPr>
          <p:spPr>
            <a:xfrm>
              <a:off x="471888" y="2558558"/>
              <a:ext cx="4860000" cy="3850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utoShape 40">
              <a:extLst>
                <a:ext uri="{FF2B5EF4-FFF2-40B4-BE49-F238E27FC236}">
                  <a16:creationId xmlns:a16="http://schemas.microsoft.com/office/drawing/2014/main" id="{D8026353-7683-6BFE-9AC5-83EF1746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8F9E7-5CBA-3541-CD9C-A0AFF7F475F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65177E-0CED-4624-D23C-55884AC9487B}"/>
              </a:ext>
            </a:extLst>
          </p:cNvPr>
          <p:cNvGrpSpPr/>
          <p:nvPr/>
        </p:nvGrpSpPr>
        <p:grpSpPr>
          <a:xfrm>
            <a:off x="355614" y="3519373"/>
            <a:ext cx="4976274" cy="1928927"/>
            <a:chOff x="355614" y="2493242"/>
            <a:chExt cx="4976274" cy="19289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50A71-E2FA-BB58-459C-74508CB6F223}"/>
                </a:ext>
              </a:extLst>
            </p:cNvPr>
            <p:cNvSpPr/>
            <p:nvPr/>
          </p:nvSpPr>
          <p:spPr>
            <a:xfrm>
              <a:off x="471888" y="2558558"/>
              <a:ext cx="4860000" cy="18636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B48D6717-9063-4479-4FD3-4BC5AAEF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2AE9F4-966F-80AC-CE5A-C2B0BB695C00}"/>
              </a:ext>
            </a:extLst>
          </p:cNvPr>
          <p:cNvGrpSpPr/>
          <p:nvPr/>
        </p:nvGrpSpPr>
        <p:grpSpPr>
          <a:xfrm>
            <a:off x="355614" y="5452948"/>
            <a:ext cx="4976274" cy="282485"/>
            <a:chOff x="355614" y="2493242"/>
            <a:chExt cx="4976274" cy="2824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5CA268-B3F5-8B28-99F2-85CD75EE8E26}"/>
                </a:ext>
              </a:extLst>
            </p:cNvPr>
            <p:cNvSpPr/>
            <p:nvPr/>
          </p:nvSpPr>
          <p:spPr>
            <a:xfrm>
              <a:off x="471888" y="2558559"/>
              <a:ext cx="4860000" cy="2171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7CA83791-AC45-9FB4-5C5F-991148D7A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E6B5BF-EBA6-AB6B-C396-4E547FCA94F5}"/>
              </a:ext>
            </a:extLst>
          </p:cNvPr>
          <p:cNvGrpSpPr/>
          <p:nvPr/>
        </p:nvGrpSpPr>
        <p:grpSpPr>
          <a:xfrm>
            <a:off x="355614" y="5757748"/>
            <a:ext cx="4976274" cy="443027"/>
            <a:chOff x="355614" y="2493242"/>
            <a:chExt cx="4976274" cy="44302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4D87EA-2DC1-7E5B-813A-A48FC910938E}"/>
                </a:ext>
              </a:extLst>
            </p:cNvPr>
            <p:cNvSpPr/>
            <p:nvPr/>
          </p:nvSpPr>
          <p:spPr>
            <a:xfrm>
              <a:off x="471888" y="2558559"/>
              <a:ext cx="4860000" cy="3777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84CF63B1-F820-71B1-9F91-CC4B7BB94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F680965-EDBB-79F6-FFCB-9E2345AAD406}"/>
              </a:ext>
            </a:extLst>
          </p:cNvPr>
          <p:cNvGrpSpPr/>
          <p:nvPr/>
        </p:nvGrpSpPr>
        <p:grpSpPr>
          <a:xfrm>
            <a:off x="355614" y="6224473"/>
            <a:ext cx="4976274" cy="871651"/>
            <a:chOff x="355614" y="2493242"/>
            <a:chExt cx="4976274" cy="87165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904FA0E-66DA-F870-068F-7EEEE37FA1C0}"/>
                </a:ext>
              </a:extLst>
            </p:cNvPr>
            <p:cNvSpPr/>
            <p:nvPr/>
          </p:nvSpPr>
          <p:spPr>
            <a:xfrm>
              <a:off x="471888" y="2558558"/>
              <a:ext cx="4860000" cy="8063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F2894282-148F-4FBB-D629-B76C6261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128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9A026F-0959-93F4-AD03-3747248A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3"/>
            <a:ext cx="5040000" cy="45293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09938"/>
              </p:ext>
            </p:extLst>
          </p:nvPr>
        </p:nvGraphicFramePr>
        <p:xfrm>
          <a:off x="5680157" y="41997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예측시간 설정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현재 시간 </a:t>
                      </a:r>
                      <a:r>
                        <a:rPr lang="en-US" altLang="ko-KR" sz="1000" dirty="0"/>
                        <a:t>+ 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min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 err="1"/>
                        <a:t>base_time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컬럼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62891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final_summary_df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time_window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 err="1"/>
                        <a:t>time_window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pred_anal_dat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예측 데이터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003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common_preprocess_tools.py – (4/4)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pred_anal_dat_fn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73BED2-3468-CB48-BE3F-7C2AF0DB20E6}"/>
              </a:ext>
            </a:extLst>
          </p:cNvPr>
          <p:cNvGrpSpPr/>
          <p:nvPr/>
        </p:nvGrpSpPr>
        <p:grpSpPr>
          <a:xfrm>
            <a:off x="355614" y="2931000"/>
            <a:ext cx="4976274" cy="450375"/>
            <a:chOff x="355614" y="2493242"/>
            <a:chExt cx="4976274" cy="45037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F4E59E7-A6EA-43BB-AB13-9CF2B1D8236D}"/>
                </a:ext>
              </a:extLst>
            </p:cNvPr>
            <p:cNvSpPr/>
            <p:nvPr/>
          </p:nvSpPr>
          <p:spPr>
            <a:xfrm>
              <a:off x="471888" y="2558558"/>
              <a:ext cx="4860000" cy="3850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utoShape 40">
              <a:extLst>
                <a:ext uri="{FF2B5EF4-FFF2-40B4-BE49-F238E27FC236}">
                  <a16:creationId xmlns:a16="http://schemas.microsoft.com/office/drawing/2014/main" id="{D8026353-7683-6BFE-9AC5-83EF1746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8F9E7-5CBA-3541-CD9C-A0AFF7F475F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65177E-0CED-4624-D23C-55884AC9487B}"/>
              </a:ext>
            </a:extLst>
          </p:cNvPr>
          <p:cNvGrpSpPr/>
          <p:nvPr/>
        </p:nvGrpSpPr>
        <p:grpSpPr>
          <a:xfrm>
            <a:off x="355614" y="3414598"/>
            <a:ext cx="4976274" cy="1689217"/>
            <a:chOff x="355614" y="2493242"/>
            <a:chExt cx="4976274" cy="168921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50A71-E2FA-BB58-459C-74508CB6F223}"/>
                </a:ext>
              </a:extLst>
            </p:cNvPr>
            <p:cNvSpPr/>
            <p:nvPr/>
          </p:nvSpPr>
          <p:spPr>
            <a:xfrm>
              <a:off x="471888" y="2558559"/>
              <a:ext cx="4860000" cy="16239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B48D6717-9063-4479-4FD3-4BC5AAEF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2AE9F4-966F-80AC-CE5A-C2B0BB695C00}"/>
              </a:ext>
            </a:extLst>
          </p:cNvPr>
          <p:cNvGrpSpPr/>
          <p:nvPr/>
        </p:nvGrpSpPr>
        <p:grpSpPr>
          <a:xfrm>
            <a:off x="355614" y="5110048"/>
            <a:ext cx="4976274" cy="342899"/>
            <a:chOff x="355614" y="2493242"/>
            <a:chExt cx="4976274" cy="34289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5CA268-B3F5-8B28-99F2-85CD75EE8E26}"/>
                </a:ext>
              </a:extLst>
            </p:cNvPr>
            <p:cNvSpPr/>
            <p:nvPr/>
          </p:nvSpPr>
          <p:spPr>
            <a:xfrm>
              <a:off x="471888" y="2558558"/>
              <a:ext cx="4860000" cy="2775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7CA83791-AC45-9FB4-5C5F-991148D7A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E6B5BF-EBA6-AB6B-C396-4E547FCA94F5}"/>
              </a:ext>
            </a:extLst>
          </p:cNvPr>
          <p:cNvGrpSpPr/>
          <p:nvPr/>
        </p:nvGrpSpPr>
        <p:grpSpPr>
          <a:xfrm>
            <a:off x="355614" y="5471998"/>
            <a:ext cx="4976274" cy="443027"/>
            <a:chOff x="355614" y="2493242"/>
            <a:chExt cx="4976274" cy="44302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4D87EA-2DC1-7E5B-813A-A48FC910938E}"/>
                </a:ext>
              </a:extLst>
            </p:cNvPr>
            <p:cNvSpPr/>
            <p:nvPr/>
          </p:nvSpPr>
          <p:spPr>
            <a:xfrm>
              <a:off x="471888" y="2558559"/>
              <a:ext cx="4860000" cy="3777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84CF63B1-F820-71B1-9F91-CC4B7BB94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263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33BA69-8B10-3388-D4BC-17894A70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319437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76927"/>
              </p:ext>
            </p:extLst>
          </p:nvPr>
        </p:nvGraphicFramePr>
        <p:xfrm>
          <a:off x="5680157" y="3954016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회귀분석 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088407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mlr_ret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(1/7)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modeling_mlr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Multiple Linear Regression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4127840"/>
            <a:ext cx="4976275" cy="558460"/>
            <a:chOff x="355614" y="2493242"/>
            <a:chExt cx="4976275" cy="5584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4931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686778"/>
            <a:ext cx="4976274" cy="416456"/>
            <a:chOff x="355614" y="2493242"/>
            <a:chExt cx="4976274" cy="4164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3511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89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3E6961-484E-3217-68BA-CE1EEC5C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329913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257685"/>
              </p:ext>
            </p:extLst>
          </p:nvPr>
        </p:nvGraphicFramePr>
        <p:xfrm>
          <a:off x="5680157" y="3954016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랜덤 포레스트 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529036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rf_ret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(2/7)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modeling_rf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Random Forest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4204040"/>
            <a:ext cx="4976275" cy="558460"/>
            <a:chOff x="355614" y="2493242"/>
            <a:chExt cx="4976275" cy="5584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4931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769328"/>
            <a:ext cx="4976274" cy="416456"/>
            <a:chOff x="355614" y="2493242"/>
            <a:chExt cx="4976274" cy="4164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3511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421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56EBCD8-7DB5-0223-68C3-1E9509C6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765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92898"/>
              </p:ext>
            </p:extLst>
          </p:nvPr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err="1"/>
                        <a:t>XGBoost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학습을 위한 데이터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 err="1"/>
                        <a:t>XGBoost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94176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xgb_ret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(3/7)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modeling_xgb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XGBoost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3205820"/>
            <a:ext cx="4976275" cy="2265340"/>
            <a:chOff x="355614" y="2493242"/>
            <a:chExt cx="4976275" cy="226534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22000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2900648"/>
            <a:ext cx="4976274" cy="307372"/>
            <a:chOff x="355614" y="2493242"/>
            <a:chExt cx="4976274" cy="3073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2420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926D51-ECBD-1E7B-3C55-23037AD0F74F}"/>
              </a:ext>
            </a:extLst>
          </p:cNvPr>
          <p:cNvGrpSpPr/>
          <p:nvPr/>
        </p:nvGrpSpPr>
        <p:grpSpPr>
          <a:xfrm>
            <a:off x="355614" y="5458395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F81158-0F05-B98E-5DE2-3447E4C3DCD6}"/>
                </a:ext>
              </a:extLst>
            </p:cNvPr>
            <p:cNvSpPr/>
            <p:nvPr/>
          </p:nvSpPr>
          <p:spPr>
            <a:xfrm>
              <a:off x="471889" y="2558560"/>
              <a:ext cx="4860000" cy="1770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13B2C515-581C-B20B-40C4-23CC7D1A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79C2DE-F437-29F3-B714-CA297C7FED6A}"/>
              </a:ext>
            </a:extLst>
          </p:cNvPr>
          <p:cNvGrpSpPr/>
          <p:nvPr/>
        </p:nvGrpSpPr>
        <p:grpSpPr>
          <a:xfrm>
            <a:off x="355614" y="5699486"/>
            <a:ext cx="4976275" cy="366034"/>
            <a:chOff x="355614" y="2493242"/>
            <a:chExt cx="4976275" cy="3660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2F96BE-2D9A-A8F8-37E4-9E03ACCCEE32}"/>
                </a:ext>
              </a:extLst>
            </p:cNvPr>
            <p:cNvSpPr/>
            <p:nvPr/>
          </p:nvSpPr>
          <p:spPr>
            <a:xfrm>
              <a:off x="471889" y="2558560"/>
              <a:ext cx="4860000" cy="3007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81B324DD-208F-FBBA-3308-496CDF77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051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4F86A8-7880-B7CF-0E44-D7F583C3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2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38999"/>
              </p:ext>
            </p:extLst>
          </p:nvPr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err="1"/>
                        <a:t>LightGBM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학습을 위한 데이터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err="1"/>
                        <a:t>LightGBM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44970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lgb_ret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(4/7)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modeling_lgb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LightGBM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3030560"/>
            <a:ext cx="4976275" cy="3042032"/>
            <a:chOff x="355614" y="2493242"/>
            <a:chExt cx="4976275" cy="304203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29767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2748248"/>
            <a:ext cx="4976274" cy="307372"/>
            <a:chOff x="355614" y="2493242"/>
            <a:chExt cx="4976274" cy="3073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2420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926D51-ECBD-1E7B-3C55-23037AD0F74F}"/>
              </a:ext>
            </a:extLst>
          </p:cNvPr>
          <p:cNvGrpSpPr/>
          <p:nvPr/>
        </p:nvGrpSpPr>
        <p:grpSpPr>
          <a:xfrm>
            <a:off x="355614" y="6045135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F81158-0F05-B98E-5DE2-3447E4C3DCD6}"/>
                </a:ext>
              </a:extLst>
            </p:cNvPr>
            <p:cNvSpPr/>
            <p:nvPr/>
          </p:nvSpPr>
          <p:spPr>
            <a:xfrm>
              <a:off x="471889" y="2558560"/>
              <a:ext cx="4860000" cy="1770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13B2C515-581C-B20B-40C4-23CC7D1A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79C2DE-F437-29F3-B714-CA297C7FED6A}"/>
              </a:ext>
            </a:extLst>
          </p:cNvPr>
          <p:cNvGrpSpPr/>
          <p:nvPr/>
        </p:nvGrpSpPr>
        <p:grpSpPr>
          <a:xfrm>
            <a:off x="355614" y="6278606"/>
            <a:ext cx="4976275" cy="366034"/>
            <a:chOff x="355614" y="2493242"/>
            <a:chExt cx="4976275" cy="3660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2F96BE-2D9A-A8F8-37E4-9E03ACCCEE32}"/>
                </a:ext>
              </a:extLst>
            </p:cNvPr>
            <p:cNvSpPr/>
            <p:nvPr/>
          </p:nvSpPr>
          <p:spPr>
            <a:xfrm>
              <a:off x="471889" y="2558560"/>
              <a:ext cx="4860000" cy="3007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81B324DD-208F-FBBA-3308-496CDF77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90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구조 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9270F-C403-489E-B0CB-8D028E89E180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알고리즘에 적용되는 데이터의 구조는 아래와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809037A-6FE7-4B03-BF29-1C3E87C6ADA3}"/>
              </a:ext>
            </a:extLst>
          </p:cNvPr>
          <p:cNvGraphicFramePr>
            <a:graphicFrameLocks noGrp="1"/>
          </p:cNvGraphicFramePr>
          <p:nvPr/>
        </p:nvGraphicFramePr>
        <p:xfrm>
          <a:off x="560962" y="1959986"/>
          <a:ext cx="9569888" cy="407788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9373">
                  <a:extLst>
                    <a:ext uri="{9D8B030D-6E8A-4147-A177-3AD203B41FA5}">
                      <a16:colId xmlns:a16="http://schemas.microsoft.com/office/drawing/2014/main" val="3344769688"/>
                    </a:ext>
                  </a:extLst>
                </a:gridCol>
                <a:gridCol w="1543696">
                  <a:extLst>
                    <a:ext uri="{9D8B030D-6E8A-4147-A177-3AD203B41FA5}">
                      <a16:colId xmlns:a16="http://schemas.microsoft.com/office/drawing/2014/main" val="395918286"/>
                    </a:ext>
                  </a:extLst>
                </a:gridCol>
                <a:gridCol w="3839026">
                  <a:extLst>
                    <a:ext uri="{9D8B030D-6E8A-4147-A177-3AD203B41FA5}">
                      <a16:colId xmlns:a16="http://schemas.microsoft.com/office/drawing/2014/main" val="1675530938"/>
                    </a:ext>
                  </a:extLst>
                </a:gridCol>
                <a:gridCol w="568124">
                  <a:extLst>
                    <a:ext uri="{9D8B030D-6E8A-4147-A177-3AD203B41FA5}">
                      <a16:colId xmlns:a16="http://schemas.microsoft.com/office/drawing/2014/main" val="2454226994"/>
                    </a:ext>
                  </a:extLst>
                </a:gridCol>
                <a:gridCol w="638783">
                  <a:extLst>
                    <a:ext uri="{9D8B030D-6E8A-4147-A177-3AD203B41FA5}">
                      <a16:colId xmlns:a16="http://schemas.microsoft.com/office/drawing/2014/main" val="2104118566"/>
                    </a:ext>
                  </a:extLst>
                </a:gridCol>
                <a:gridCol w="2450886">
                  <a:extLst>
                    <a:ext uri="{9D8B030D-6E8A-4147-A177-3AD203B41FA5}">
                      <a16:colId xmlns:a16="http://schemas.microsoft.com/office/drawing/2014/main" val="769378410"/>
                    </a:ext>
                  </a:extLst>
                </a:gridCol>
              </a:tblGrid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 설명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형식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 허용범위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601504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측정 시간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YYYY-MM-DD HH:MM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494687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암모니아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암모니아 측정 값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766845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암모니아</a:t>
                      </a:r>
                      <a:endParaRPr 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암모니아 측정 값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mV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409981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황화수소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황화수소 측정 값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513167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황화수소</a:t>
                      </a:r>
                      <a:endParaRPr 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황화수소 측정 값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mV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546567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온도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측정 위치 온도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-50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사이의 실수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(-50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50)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98561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측정 위치 습도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사이의 실수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100)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759091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환기팬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환기팬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측정 값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mV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234446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거품 도포 시간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악취 감소를 위한 거품 도포 시간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YYYY-MM-DD HH:MM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056738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거품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도포량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악취 감소를 위한 거품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도포량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mL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24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4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93C686-4700-022F-D975-AE0F8592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2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69471"/>
              </p:ext>
            </p:extLst>
          </p:nvPr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</a:t>
                      </a:r>
                      <a:r>
                        <a:rPr lang="ko-KR" altLang="en-US" sz="1000" dirty="0"/>
                        <a:t> 학습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239275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ann_ret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(5/7)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modeling_ann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Artificial Neural Network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3701120"/>
            <a:ext cx="4976275" cy="1114720"/>
            <a:chOff x="355614" y="2493242"/>
            <a:chExt cx="4976275" cy="111472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10494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060668"/>
            <a:ext cx="4976274" cy="657246"/>
            <a:chOff x="355614" y="2493242"/>
            <a:chExt cx="4976274" cy="6572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5919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(10/19)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926D51-ECBD-1E7B-3C55-23037AD0F74F}"/>
              </a:ext>
            </a:extLst>
          </p:cNvPr>
          <p:cNvGrpSpPr/>
          <p:nvPr/>
        </p:nvGrpSpPr>
        <p:grpSpPr>
          <a:xfrm>
            <a:off x="355614" y="4795455"/>
            <a:ext cx="4976275" cy="1772984"/>
            <a:chOff x="355614" y="2493242"/>
            <a:chExt cx="4976275" cy="177298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F81158-0F05-B98E-5DE2-3447E4C3DCD6}"/>
                </a:ext>
              </a:extLst>
            </p:cNvPr>
            <p:cNvSpPr/>
            <p:nvPr/>
          </p:nvSpPr>
          <p:spPr>
            <a:xfrm>
              <a:off x="471889" y="2558559"/>
              <a:ext cx="4860000" cy="17076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13B2C515-581C-B20B-40C4-23CC7D1A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79C2DE-F437-29F3-B714-CA297C7FED6A}"/>
              </a:ext>
            </a:extLst>
          </p:cNvPr>
          <p:cNvGrpSpPr/>
          <p:nvPr/>
        </p:nvGrpSpPr>
        <p:grpSpPr>
          <a:xfrm>
            <a:off x="355614" y="6537686"/>
            <a:ext cx="4976275" cy="366034"/>
            <a:chOff x="355614" y="2493242"/>
            <a:chExt cx="4976275" cy="3660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2F96BE-2D9A-A8F8-37E4-9E03ACCCEE32}"/>
                </a:ext>
              </a:extLst>
            </p:cNvPr>
            <p:cNvSpPr/>
            <p:nvPr/>
          </p:nvSpPr>
          <p:spPr>
            <a:xfrm>
              <a:off x="471889" y="2558560"/>
              <a:ext cx="4860000" cy="3007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81B324DD-208F-FBBA-3308-496CDF77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592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0740E2-FD5B-E066-EDF8-5A2CBE8F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8546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526671"/>
              </p:ext>
            </p:extLst>
          </p:nvPr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LSTM</a:t>
                      </a:r>
                      <a:r>
                        <a:rPr lang="ko-KR" altLang="en-US" sz="1000" dirty="0"/>
                        <a:t> 학습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17359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lstm_ret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(6/7)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modeling_lstm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228308"/>
            <a:ext cx="4976274" cy="4277317"/>
            <a:chOff x="355614" y="2493242"/>
            <a:chExt cx="4976274" cy="427731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421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8532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37637D-7EB1-DEE5-F742-864684FC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3290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LSTM</a:t>
                      </a:r>
                      <a:r>
                        <a:rPr lang="ko-KR" altLang="en-US" sz="1000" dirty="0"/>
                        <a:t> 학습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lstm_ret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(6/7)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modeling_lstm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1635728"/>
            <a:ext cx="4976274" cy="1320832"/>
            <a:chOff x="355614" y="2493242"/>
            <a:chExt cx="4976274" cy="13208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12555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2D80FB-218C-C8E9-5E3F-4B2CFBA7D275}"/>
              </a:ext>
            </a:extLst>
          </p:cNvPr>
          <p:cNvGrpSpPr/>
          <p:nvPr/>
        </p:nvGrpSpPr>
        <p:grpSpPr>
          <a:xfrm>
            <a:off x="355614" y="3039977"/>
            <a:ext cx="4976274" cy="1730143"/>
            <a:chOff x="355614" y="2493242"/>
            <a:chExt cx="4976274" cy="17301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25A660-ECA1-675D-4077-0CA390E10981}"/>
                </a:ext>
              </a:extLst>
            </p:cNvPr>
            <p:cNvSpPr/>
            <p:nvPr/>
          </p:nvSpPr>
          <p:spPr>
            <a:xfrm>
              <a:off x="471888" y="2558559"/>
              <a:ext cx="4860000" cy="16648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BD97D0EE-C555-6AD4-7FF8-61C2923F0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0C1962-9B63-FBED-C97E-D79FB052E307}"/>
              </a:ext>
            </a:extLst>
          </p:cNvPr>
          <p:cNvGrpSpPr/>
          <p:nvPr/>
        </p:nvGrpSpPr>
        <p:grpSpPr>
          <a:xfrm>
            <a:off x="355614" y="4899257"/>
            <a:ext cx="4976274" cy="991286"/>
            <a:chOff x="355614" y="2493242"/>
            <a:chExt cx="4976274" cy="9912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603C73-76AA-4E3A-6890-90AD8EEA9899}"/>
                </a:ext>
              </a:extLst>
            </p:cNvPr>
            <p:cNvSpPr/>
            <p:nvPr/>
          </p:nvSpPr>
          <p:spPr>
            <a:xfrm>
              <a:off x="471888" y="2558559"/>
              <a:ext cx="4860000" cy="9259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C87CC510-32CF-C2A8-9D09-434E2884D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701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EE3ED70-952C-8D71-A820-40E47093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31943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716649"/>
              </p:ext>
            </p:extLst>
          </p:nvPr>
        </p:nvGraphicFramePr>
        <p:xfrm>
          <a:off x="5680157" y="3954016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AUTO_ARIMA</a:t>
                      </a:r>
                      <a:r>
                        <a:rPr lang="ko-KR" altLang="en-US" sz="1000" dirty="0"/>
                        <a:t> 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37687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arima_ret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(7/7)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modeling_arima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AUTO_ARIMA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4181180"/>
            <a:ext cx="4976275" cy="398440"/>
            <a:chOff x="355614" y="2493242"/>
            <a:chExt cx="4976275" cy="39844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3331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869658"/>
            <a:ext cx="4976274" cy="323500"/>
            <a:chOff x="355614" y="2493242"/>
            <a:chExt cx="4976274" cy="3235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2581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4191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EDCC3A5-C2A5-1482-C97E-058BC60E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2497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022427"/>
              </p:ext>
            </p:extLst>
          </p:nvPr>
        </p:nvGraphicFramePr>
        <p:xfrm>
          <a:off x="5680157" y="3954016"/>
          <a:ext cx="4320000" cy="913173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MAPE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Accuracy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평가 및 </a:t>
                      </a:r>
                      <a:r>
                        <a:rPr lang="en-US" altLang="ko-KR" sz="1000" dirty="0"/>
                        <a:t>BEST </a:t>
                      </a:r>
                      <a:r>
                        <a:rPr lang="ko-KR" altLang="en-US" sz="1000" dirty="0"/>
                        <a:t>모델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1963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233419"/>
              </p:ext>
            </p:extLst>
          </p:nvPr>
        </p:nvGraphicFramePr>
        <p:xfrm>
          <a:off x="5680157" y="2860731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model_res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모델링 함수 결과물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eval_res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 err="1"/>
                        <a:t>모델별</a:t>
                      </a:r>
                      <a:r>
                        <a:rPr lang="ko-KR" altLang="en-US" sz="1000" dirty="0"/>
                        <a:t> 성능 평가 결과 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2"/>
                </a:solidFill>
                <a:latin typeface="+mn-ea"/>
              </a:rPr>
              <a:t>eval_tools.py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eval_result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모델별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성능 평가 및 비교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2641940"/>
            <a:ext cx="4976275" cy="1175996"/>
            <a:chOff x="355614" y="2493242"/>
            <a:chExt cx="4976275" cy="117599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59"/>
              <a:ext cx="4860000" cy="11106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1804638"/>
            <a:ext cx="4976274" cy="800777"/>
            <a:chOff x="355614" y="2493242"/>
            <a:chExt cx="4976274" cy="80077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7354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16844C-09D6-2CD6-F884-942EE5A38289}"/>
              </a:ext>
            </a:extLst>
          </p:cNvPr>
          <p:cNvGrpSpPr/>
          <p:nvPr/>
        </p:nvGrpSpPr>
        <p:grpSpPr>
          <a:xfrm>
            <a:off x="355614" y="3899240"/>
            <a:ext cx="4976275" cy="2006543"/>
            <a:chOff x="355614" y="2493242"/>
            <a:chExt cx="4976275" cy="20065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EFE1A9-85DC-4F5A-6857-D5EFE893463B}"/>
                </a:ext>
              </a:extLst>
            </p:cNvPr>
            <p:cNvSpPr/>
            <p:nvPr/>
          </p:nvSpPr>
          <p:spPr>
            <a:xfrm>
              <a:off x="471889" y="2558559"/>
              <a:ext cx="4860000" cy="1941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73C7480F-9460-57D6-32E0-24CF2A494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219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BA7726-F141-B29E-E67B-7969340D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210244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56434"/>
              </p:ext>
            </p:extLst>
          </p:nvPr>
        </p:nvGraphicFramePr>
        <p:xfrm>
          <a:off x="5680157" y="4266436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관련 정보 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13356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학습 일자</a:t>
                      </a:r>
                      <a:endParaRPr 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y_name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종속 변수 명</a:t>
                      </a:r>
                      <a:endParaRPr 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경로</a:t>
                      </a:r>
                      <a:endParaRPr 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data : </a:t>
                      </a:r>
                      <a:r>
                        <a:rPr lang="ko-KR" altLang="en-US" sz="1000" dirty="0"/>
                        <a:t>예측을 위한 </a:t>
                      </a:r>
                      <a:r>
                        <a:rPr lang="ko-KR" altLang="en-US" sz="1000" dirty="0" err="1"/>
                        <a:t>전처리</a:t>
                      </a:r>
                      <a:r>
                        <a:rPr lang="ko-KR" altLang="en-US" sz="1000" dirty="0"/>
                        <a:t> 된 데이터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model : </a:t>
                      </a:r>
                      <a:r>
                        <a:rPr lang="ko-KR" altLang="en-US" sz="1000" dirty="0"/>
                        <a:t>학습된 </a:t>
                      </a:r>
                      <a:r>
                        <a:rPr lang="en-US" altLang="ko-KR" sz="1000" dirty="0"/>
                        <a:t>BEST </a:t>
                      </a:r>
                      <a:r>
                        <a:rPr lang="ko-KR" altLang="en-US" sz="1000" dirty="0"/>
                        <a:t>모델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6709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pred_tools.py – (1/2)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model_load_fn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불러오기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2878160"/>
            <a:ext cx="4976275" cy="878818"/>
            <a:chOff x="355614" y="2493242"/>
            <a:chExt cx="4976275" cy="87881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8135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2360898"/>
            <a:ext cx="4976274" cy="488558"/>
            <a:chOff x="355614" y="2493242"/>
            <a:chExt cx="4976274" cy="48855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4232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0832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245BACF-05E3-39BC-508A-63075359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6232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830401"/>
              </p:ext>
            </p:extLst>
          </p:nvPr>
        </p:nvGraphicFramePr>
        <p:xfrm>
          <a:off x="5680157" y="3961636"/>
          <a:ext cx="4320000" cy="472391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BEST</a:t>
                      </a:r>
                      <a:r>
                        <a:rPr lang="ko-KR" altLang="en-US" sz="1000" dirty="0"/>
                        <a:t> 모델 종류 따른 </a:t>
                      </a:r>
                      <a:r>
                        <a:rPr lang="ko-KR" altLang="en-US" sz="1000" dirty="0" err="1"/>
                        <a:t>전처리</a:t>
                      </a:r>
                      <a:r>
                        <a:rPr lang="ko-KR" altLang="en-US" sz="1000" dirty="0"/>
                        <a:t> 및 예측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90712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model : </a:t>
                      </a:r>
                      <a:r>
                        <a:rPr lang="ko-KR" altLang="en-US" sz="1000" dirty="0"/>
                        <a:t>모델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load_model_fn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model_info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모델관련 정보 모델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load_model_fn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model : </a:t>
                      </a:r>
                      <a:r>
                        <a:rPr lang="ko-KR" altLang="en-US" sz="1000" dirty="0"/>
                        <a:t>학습된 </a:t>
                      </a:r>
                      <a:r>
                        <a:rPr lang="en-US" altLang="ko-KR" sz="1000" dirty="0"/>
                        <a:t>BEST </a:t>
                      </a:r>
                      <a:r>
                        <a:rPr lang="ko-KR" altLang="en-US" sz="1000" dirty="0"/>
                        <a:t>모델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6229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pred_tools.py – (2/2)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pred_fn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2383758"/>
            <a:ext cx="4976274" cy="4870482"/>
            <a:chOff x="355614" y="2493242"/>
            <a:chExt cx="4976274" cy="487048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4805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7806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0CAA0D-4CCA-26B0-C0E7-51FF5A31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938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train_core.py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모델저장 등 학습 프로세스 진행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271794" y="1644618"/>
            <a:ext cx="5196194" cy="2645442"/>
            <a:chOff x="355614" y="2493242"/>
            <a:chExt cx="5196194" cy="264544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5079920" cy="25801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264ED-4FBE-2D55-56B0-9CBD909E91D0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6E58D1-4DB5-32E3-8270-FC272249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40344"/>
              </p:ext>
            </p:extLst>
          </p:nvPr>
        </p:nvGraphicFramePr>
        <p:xfrm>
          <a:off x="5680157" y="2862327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 셋팅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 학습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 평가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57327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모델 저장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32702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13DBF8-55E7-4DE9-7F07-EE6F5668B7B8}"/>
              </a:ext>
            </a:extLst>
          </p:cNvPr>
          <p:cNvGrpSpPr/>
          <p:nvPr/>
        </p:nvGrpSpPr>
        <p:grpSpPr>
          <a:xfrm>
            <a:off x="271794" y="4311618"/>
            <a:ext cx="5196194" cy="1411002"/>
            <a:chOff x="355614" y="2493242"/>
            <a:chExt cx="5196194" cy="141100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9168EC-6188-DB7B-97F3-B643AF6660DB}"/>
                </a:ext>
              </a:extLst>
            </p:cNvPr>
            <p:cNvSpPr/>
            <p:nvPr/>
          </p:nvSpPr>
          <p:spPr>
            <a:xfrm>
              <a:off x="471888" y="2558559"/>
              <a:ext cx="5079920" cy="13456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utoShape 40">
              <a:extLst>
                <a:ext uri="{FF2B5EF4-FFF2-40B4-BE49-F238E27FC236}">
                  <a16:creationId xmlns:a16="http://schemas.microsoft.com/office/drawing/2014/main" id="{3BA07700-54A1-F603-BD87-4865A207A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DC2CC4-9FD8-2AF2-AF85-92214B3C4A74}"/>
              </a:ext>
            </a:extLst>
          </p:cNvPr>
          <p:cNvGrpSpPr/>
          <p:nvPr/>
        </p:nvGrpSpPr>
        <p:grpSpPr>
          <a:xfrm>
            <a:off x="271794" y="5774658"/>
            <a:ext cx="5196194" cy="778542"/>
            <a:chOff x="355614" y="2493242"/>
            <a:chExt cx="5196194" cy="77854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4109FD8-19A3-1B67-6F50-C8BB55926226}"/>
                </a:ext>
              </a:extLst>
            </p:cNvPr>
            <p:cNvSpPr/>
            <p:nvPr/>
          </p:nvSpPr>
          <p:spPr>
            <a:xfrm>
              <a:off x="471888" y="2558559"/>
              <a:ext cx="5079920" cy="713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utoShape 40">
              <a:extLst>
                <a:ext uri="{FF2B5EF4-FFF2-40B4-BE49-F238E27FC236}">
                  <a16:creationId xmlns:a16="http://schemas.microsoft.com/office/drawing/2014/main" id="{D692F97D-6452-C213-C69F-E2CF491F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22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809BC5C-FF35-58C5-9527-737BE63D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283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train_core.py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모델저장 등 학습 프로세스 진행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271794" y="2223738"/>
            <a:ext cx="5196194" cy="625718"/>
            <a:chOff x="355614" y="2493242"/>
            <a:chExt cx="5196194" cy="62571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60"/>
              <a:ext cx="5079920" cy="560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264ED-4FBE-2D55-56B0-9CBD909E91D0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6E58D1-4DB5-32E3-8270-FC272249AFD7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2327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 셋팅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 학습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 평가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57327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모델 저장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32702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D71346D-071E-6A4C-C3CE-88A25E2A354A}"/>
              </a:ext>
            </a:extLst>
          </p:cNvPr>
          <p:cNvGrpSpPr/>
          <p:nvPr/>
        </p:nvGrpSpPr>
        <p:grpSpPr>
          <a:xfrm>
            <a:off x="271794" y="2851671"/>
            <a:ext cx="5196194" cy="777354"/>
            <a:chOff x="355614" y="2493242"/>
            <a:chExt cx="5196194" cy="7773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22822D-73D4-AEF5-2963-25FA141E133D}"/>
                </a:ext>
              </a:extLst>
            </p:cNvPr>
            <p:cNvSpPr/>
            <p:nvPr/>
          </p:nvSpPr>
          <p:spPr>
            <a:xfrm>
              <a:off x="471888" y="2558560"/>
              <a:ext cx="5079920" cy="712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utoShape 40">
              <a:extLst>
                <a:ext uri="{FF2B5EF4-FFF2-40B4-BE49-F238E27FC236}">
                  <a16:creationId xmlns:a16="http://schemas.microsoft.com/office/drawing/2014/main" id="{18BCCD3B-A52F-6E01-1B37-B8D429E28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870ABF-5A6E-6361-4A7A-C71473085908}"/>
              </a:ext>
            </a:extLst>
          </p:cNvPr>
          <p:cNvGrpSpPr/>
          <p:nvPr/>
        </p:nvGrpSpPr>
        <p:grpSpPr>
          <a:xfrm>
            <a:off x="271794" y="3632721"/>
            <a:ext cx="5196194" cy="3334894"/>
            <a:chOff x="355614" y="2493242"/>
            <a:chExt cx="5196194" cy="333489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92B705-8863-C97D-BCA8-D7F7A046E730}"/>
                </a:ext>
              </a:extLst>
            </p:cNvPr>
            <p:cNvSpPr/>
            <p:nvPr/>
          </p:nvSpPr>
          <p:spPr>
            <a:xfrm>
              <a:off x="471888" y="2558559"/>
              <a:ext cx="5079920" cy="32695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utoShape 40">
              <a:extLst>
                <a:ext uri="{FF2B5EF4-FFF2-40B4-BE49-F238E27FC236}">
                  <a16:creationId xmlns:a16="http://schemas.microsoft.com/office/drawing/2014/main" id="{45032A38-DC57-16EB-CBAE-80A1F5D84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675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84A56F-2E72-B771-2544-1BE5674D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335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prediction_core.py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모델불러오기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등 예측 프로세스 진행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264ED-4FBE-2D55-56B0-9CBD909E91D0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6E58D1-4DB5-32E3-8270-FC272249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99772"/>
              </p:ext>
            </p:extLst>
          </p:nvPr>
        </p:nvGraphicFramePr>
        <p:xfrm>
          <a:off x="5680157" y="2862327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 셋팅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예측하기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75D63A2-2DCC-F0AE-EF4F-8A4CEA7FA731}"/>
              </a:ext>
            </a:extLst>
          </p:cNvPr>
          <p:cNvGrpSpPr/>
          <p:nvPr/>
        </p:nvGrpSpPr>
        <p:grpSpPr>
          <a:xfrm>
            <a:off x="271794" y="1635093"/>
            <a:ext cx="5196194" cy="2144744"/>
            <a:chOff x="355614" y="2493242"/>
            <a:chExt cx="5196194" cy="21447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4694C8F-C240-21B5-2B30-15BAF9D72C4C}"/>
                </a:ext>
              </a:extLst>
            </p:cNvPr>
            <p:cNvSpPr/>
            <p:nvPr/>
          </p:nvSpPr>
          <p:spPr>
            <a:xfrm>
              <a:off x="471888" y="2558559"/>
              <a:ext cx="5079920" cy="2079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55540D5E-0B4C-EF6D-3A5D-CEA307FC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B02B2CF-5C69-63EB-7629-76F8657E63CF}"/>
              </a:ext>
            </a:extLst>
          </p:cNvPr>
          <p:cNvGrpSpPr/>
          <p:nvPr/>
        </p:nvGrpSpPr>
        <p:grpSpPr>
          <a:xfrm>
            <a:off x="271794" y="3797268"/>
            <a:ext cx="5196194" cy="1165258"/>
            <a:chOff x="355614" y="2493242"/>
            <a:chExt cx="5196194" cy="11652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8BA369-30BD-5413-A7A8-69DBCCF73D02}"/>
                </a:ext>
              </a:extLst>
            </p:cNvPr>
            <p:cNvSpPr/>
            <p:nvPr/>
          </p:nvSpPr>
          <p:spPr>
            <a:xfrm>
              <a:off x="471888" y="2558560"/>
              <a:ext cx="5079920" cy="10999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50D22C8C-1EEE-32E9-5A93-DD95ED49C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3E8462-5C5A-25F9-E53C-0CE387741B36}"/>
              </a:ext>
            </a:extLst>
          </p:cNvPr>
          <p:cNvGrpSpPr/>
          <p:nvPr/>
        </p:nvGrpSpPr>
        <p:grpSpPr>
          <a:xfrm>
            <a:off x="271794" y="4968843"/>
            <a:ext cx="5196194" cy="669957"/>
            <a:chOff x="355614" y="2493242"/>
            <a:chExt cx="5196194" cy="6699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7E51849-E275-782E-3FB1-C4F66CF78B1A}"/>
                </a:ext>
              </a:extLst>
            </p:cNvPr>
            <p:cNvSpPr/>
            <p:nvPr/>
          </p:nvSpPr>
          <p:spPr>
            <a:xfrm>
              <a:off x="471888" y="2558560"/>
              <a:ext cx="5079920" cy="6046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84FC386D-5666-047F-9073-7C772F09A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FE1536C-DDF6-0703-FE68-E97CA00883DC}"/>
              </a:ext>
            </a:extLst>
          </p:cNvPr>
          <p:cNvGrpSpPr/>
          <p:nvPr/>
        </p:nvGrpSpPr>
        <p:grpSpPr>
          <a:xfrm>
            <a:off x="271794" y="5664168"/>
            <a:ext cx="5196194" cy="1356141"/>
            <a:chOff x="355614" y="2493242"/>
            <a:chExt cx="5196194" cy="13561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681FCA-94AD-2850-CF81-F5CE32A120CB}"/>
                </a:ext>
              </a:extLst>
            </p:cNvPr>
            <p:cNvSpPr/>
            <p:nvPr/>
          </p:nvSpPr>
          <p:spPr>
            <a:xfrm>
              <a:off x="471888" y="2558560"/>
              <a:ext cx="5079920" cy="12908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utoShape 40">
              <a:extLst>
                <a:ext uri="{FF2B5EF4-FFF2-40B4-BE49-F238E27FC236}">
                  <a16:creationId xmlns:a16="http://schemas.microsoft.com/office/drawing/2014/main" id="{8547CCE9-2B39-AC1A-5A93-B1B44405B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0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A37335-4D99-45BF-A713-4701E1CA2578}"/>
              </a:ext>
            </a:extLst>
          </p:cNvPr>
          <p:cNvSpPr/>
          <p:nvPr/>
        </p:nvSpPr>
        <p:spPr>
          <a:xfrm>
            <a:off x="3753129" y="2809102"/>
            <a:ext cx="6406199" cy="44079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판단 기준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이상 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허용 범위를 벗어난 경우 ▶ 허용범위 내로 보정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결측 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입력이 되지 않았거나 값이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NULL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경우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입력이 되지 않았다는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의미는 흐름 상 있어야 할 값이 없는 경우로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“1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4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5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…”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 경우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시가 입력되지 않음을 알 수 있음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보정 방법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암모니아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case1 :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통계량 요약 시 대체가 가능한 값이 있는 경우 해당 정보 사용 안함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case2 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요약 시 대체가 가능한 값이 없는 경우 선형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보간법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(linear interpolation)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학습 데이터 호출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79055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이상 및 결측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값 보정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9" y="209682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통해 학습 데이터 호출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</p:cNvCxnSpPr>
          <p:nvPr/>
        </p:nvCxnSpPr>
        <p:spPr>
          <a:xfrm>
            <a:off x="2205962" y="260082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205962" y="3294553"/>
            <a:ext cx="0" cy="392251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885141" y="3042553"/>
            <a:ext cx="867988" cy="19705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790552"/>
            <a:ext cx="921219" cy="4426511"/>
          </a:xfrm>
          <a:prstGeom prst="roundRect">
            <a:avLst>
              <a:gd name="adj" fmla="val 843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B33EC3C-2002-4856-A213-0B551562F512}"/>
              </a:ext>
            </a:extLst>
          </p:cNvPr>
          <p:cNvSpPr/>
          <p:nvPr/>
        </p:nvSpPr>
        <p:spPr>
          <a:xfrm>
            <a:off x="529389" y="2096824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데이터 호출</a:t>
            </a:r>
          </a:p>
        </p:txBody>
      </p:sp>
      <p:pic>
        <p:nvPicPr>
          <p:cNvPr id="67" name="그림 66" descr="화살이(가) 표시된 사진&#10;&#10;자동 생성된 설명">
            <a:extLst>
              <a:ext uri="{FF2B5EF4-FFF2-40B4-BE49-F238E27FC236}">
                <a16:creationId xmlns:a16="http://schemas.microsoft.com/office/drawing/2014/main" id="{64698E17-0A3B-4778-BA26-CD9CF1B08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70" y="6220439"/>
            <a:ext cx="2554445" cy="8900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8734A34-6BE4-41E2-98A7-574F36DB6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24" y="6220439"/>
            <a:ext cx="2780017" cy="8900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7668E0-FD53-48F7-8F67-774642127426}"/>
              </a:ext>
            </a:extLst>
          </p:cNvPr>
          <p:cNvSpPr/>
          <p:nvPr/>
        </p:nvSpPr>
        <p:spPr>
          <a:xfrm>
            <a:off x="4197816" y="6017426"/>
            <a:ext cx="7986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case1 </a:t>
            </a: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900" u="sng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3AB8732-7EE9-443B-9A82-D7979A5746F8}"/>
              </a:ext>
            </a:extLst>
          </p:cNvPr>
          <p:cNvSpPr/>
          <p:nvPr/>
        </p:nvSpPr>
        <p:spPr>
          <a:xfrm>
            <a:off x="7178572" y="6017426"/>
            <a:ext cx="7986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case2 </a:t>
            </a: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900" u="sng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7F9E7B5-AA69-4287-8452-F41A941A144E}"/>
              </a:ext>
            </a:extLst>
          </p:cNvPr>
          <p:cNvCxnSpPr/>
          <p:nvPr/>
        </p:nvCxnSpPr>
        <p:spPr>
          <a:xfrm>
            <a:off x="4752758" y="3498225"/>
            <a:ext cx="0" cy="9587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A431C01-962F-4BD0-94FF-876F5F0A21D5}"/>
              </a:ext>
            </a:extLst>
          </p:cNvPr>
          <p:cNvCxnSpPr/>
          <p:nvPr/>
        </p:nvCxnSpPr>
        <p:spPr>
          <a:xfrm>
            <a:off x="4752758" y="4460165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52C12459-9D27-45FC-B7D5-FA8A904B7CFB}"/>
              </a:ext>
            </a:extLst>
          </p:cNvPr>
          <p:cNvSpPr/>
          <p:nvPr/>
        </p:nvSpPr>
        <p:spPr>
          <a:xfrm>
            <a:off x="4979662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3D85D24-5B8B-49B6-8FE7-5C63E21C857D}"/>
              </a:ext>
            </a:extLst>
          </p:cNvPr>
          <p:cNvSpPr/>
          <p:nvPr/>
        </p:nvSpPr>
        <p:spPr>
          <a:xfrm>
            <a:off x="5178203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18FBC63-9E1C-4E24-811F-BA574F720358}"/>
              </a:ext>
            </a:extLst>
          </p:cNvPr>
          <p:cNvSpPr/>
          <p:nvPr/>
        </p:nvSpPr>
        <p:spPr>
          <a:xfrm>
            <a:off x="5376744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CE26FFC-D1E3-4BD1-B560-55D8F51EF986}"/>
              </a:ext>
            </a:extLst>
          </p:cNvPr>
          <p:cNvSpPr/>
          <p:nvPr/>
        </p:nvSpPr>
        <p:spPr>
          <a:xfrm>
            <a:off x="5575285" y="4081601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6768BD1-2EA8-497E-9CB3-D8FD56154CE4}"/>
              </a:ext>
            </a:extLst>
          </p:cNvPr>
          <p:cNvSpPr/>
          <p:nvPr/>
        </p:nvSpPr>
        <p:spPr>
          <a:xfrm>
            <a:off x="5972367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0D23FDC9-9E40-4B4C-8D67-A9D9CA0C96F5}"/>
              </a:ext>
            </a:extLst>
          </p:cNvPr>
          <p:cNvSpPr/>
          <p:nvPr/>
        </p:nvSpPr>
        <p:spPr>
          <a:xfrm>
            <a:off x="6170908" y="4240729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3B67A7A6-4B54-473B-84E8-BD885C0B0AE2}"/>
              </a:ext>
            </a:extLst>
          </p:cNvPr>
          <p:cNvCxnSpPr/>
          <p:nvPr/>
        </p:nvCxnSpPr>
        <p:spPr>
          <a:xfrm>
            <a:off x="4752758" y="3912797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ED112026-D60F-46EE-A00C-0A3FA3DEE0A4}"/>
              </a:ext>
            </a:extLst>
          </p:cNvPr>
          <p:cNvSpPr/>
          <p:nvPr/>
        </p:nvSpPr>
        <p:spPr>
          <a:xfrm>
            <a:off x="5773826" y="3620690"/>
            <a:ext cx="56726" cy="506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860DDC-871C-4297-AF0F-B8E655B672BA}"/>
              </a:ext>
            </a:extLst>
          </p:cNvPr>
          <p:cNvSpPr/>
          <p:nvPr/>
        </p:nvSpPr>
        <p:spPr>
          <a:xfrm>
            <a:off x="5717099" y="3546545"/>
            <a:ext cx="170179" cy="207123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771FD2-F313-4C30-9191-A6F541610D09}"/>
              </a:ext>
            </a:extLst>
          </p:cNvPr>
          <p:cNvCxnSpPr>
            <a:cxnSpLocks/>
          </p:cNvCxnSpPr>
          <p:nvPr/>
        </p:nvCxnSpPr>
        <p:spPr>
          <a:xfrm>
            <a:off x="5004461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CF5C540-58B7-4BB8-9391-AA5FC011A527}"/>
              </a:ext>
            </a:extLst>
          </p:cNvPr>
          <p:cNvCxnSpPr>
            <a:cxnSpLocks/>
          </p:cNvCxnSpPr>
          <p:nvPr/>
        </p:nvCxnSpPr>
        <p:spPr>
          <a:xfrm>
            <a:off x="5203002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01111E0-23D3-4C59-BDB8-46EFE840111D}"/>
              </a:ext>
            </a:extLst>
          </p:cNvPr>
          <p:cNvCxnSpPr>
            <a:cxnSpLocks/>
          </p:cNvCxnSpPr>
          <p:nvPr/>
        </p:nvCxnSpPr>
        <p:spPr>
          <a:xfrm>
            <a:off x="5401543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1500E87-5CED-4CEA-B2B4-C5ABF5C92C8A}"/>
              </a:ext>
            </a:extLst>
          </p:cNvPr>
          <p:cNvCxnSpPr>
            <a:cxnSpLocks/>
          </p:cNvCxnSpPr>
          <p:nvPr/>
        </p:nvCxnSpPr>
        <p:spPr>
          <a:xfrm>
            <a:off x="5600084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0F1D2F4-D519-493B-8532-458DC0E86C31}"/>
              </a:ext>
            </a:extLst>
          </p:cNvPr>
          <p:cNvCxnSpPr>
            <a:cxnSpLocks/>
          </p:cNvCxnSpPr>
          <p:nvPr/>
        </p:nvCxnSpPr>
        <p:spPr>
          <a:xfrm>
            <a:off x="5798625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93DA881-3B08-4D83-A22D-344902A4C581}"/>
              </a:ext>
            </a:extLst>
          </p:cNvPr>
          <p:cNvCxnSpPr>
            <a:cxnSpLocks/>
          </p:cNvCxnSpPr>
          <p:nvPr/>
        </p:nvCxnSpPr>
        <p:spPr>
          <a:xfrm>
            <a:off x="5997166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A37A1C6-3446-4B08-A0A8-4182299F8297}"/>
              </a:ext>
            </a:extLst>
          </p:cNvPr>
          <p:cNvCxnSpPr>
            <a:cxnSpLocks/>
          </p:cNvCxnSpPr>
          <p:nvPr/>
        </p:nvCxnSpPr>
        <p:spPr>
          <a:xfrm>
            <a:off x="6195707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5938586" y="3617291"/>
            <a:ext cx="538138" cy="853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prstClr val="black"/>
                </a:solidFill>
              </a:rPr>
              <a:t>이상치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6122430" y="3861448"/>
            <a:ext cx="397082" cy="13945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허용</a:t>
            </a:r>
            <a:endParaRPr lang="en-US" altLang="ko-KR" sz="700" dirty="0">
              <a:solidFill>
                <a:prstClr val="black"/>
              </a:solidFill>
            </a:endParaRPr>
          </a:p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범위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87F9E7B5-AA69-4287-8452-F41A941A144E}"/>
              </a:ext>
            </a:extLst>
          </p:cNvPr>
          <p:cNvCxnSpPr/>
          <p:nvPr/>
        </p:nvCxnSpPr>
        <p:spPr>
          <a:xfrm>
            <a:off x="7406540" y="3498225"/>
            <a:ext cx="0" cy="9587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CA431C01-962F-4BD0-94FF-876F5F0A21D5}"/>
              </a:ext>
            </a:extLst>
          </p:cNvPr>
          <p:cNvCxnSpPr/>
          <p:nvPr/>
        </p:nvCxnSpPr>
        <p:spPr>
          <a:xfrm>
            <a:off x="7406540" y="4460165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52C12459-9D27-45FC-B7D5-FA8A904B7CFB}"/>
              </a:ext>
            </a:extLst>
          </p:cNvPr>
          <p:cNvSpPr/>
          <p:nvPr/>
        </p:nvSpPr>
        <p:spPr>
          <a:xfrm>
            <a:off x="7633444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3D85D24-5B8B-49B6-8FE7-5C63E21C857D}"/>
              </a:ext>
            </a:extLst>
          </p:cNvPr>
          <p:cNvSpPr/>
          <p:nvPr/>
        </p:nvSpPr>
        <p:spPr>
          <a:xfrm>
            <a:off x="7831985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018FBC63-9E1C-4E24-811F-BA574F720358}"/>
              </a:ext>
            </a:extLst>
          </p:cNvPr>
          <p:cNvSpPr/>
          <p:nvPr/>
        </p:nvSpPr>
        <p:spPr>
          <a:xfrm>
            <a:off x="8030526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1CE26FFC-D1E3-4BD1-B560-55D8F51EF986}"/>
              </a:ext>
            </a:extLst>
          </p:cNvPr>
          <p:cNvSpPr/>
          <p:nvPr/>
        </p:nvSpPr>
        <p:spPr>
          <a:xfrm>
            <a:off x="8229067" y="4081601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6768BD1-2EA8-497E-9CB3-D8FD56154CE4}"/>
              </a:ext>
            </a:extLst>
          </p:cNvPr>
          <p:cNvSpPr/>
          <p:nvPr/>
        </p:nvSpPr>
        <p:spPr>
          <a:xfrm>
            <a:off x="8626149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D23FDC9-9E40-4B4C-8D67-A9D9CA0C96F5}"/>
              </a:ext>
            </a:extLst>
          </p:cNvPr>
          <p:cNvSpPr/>
          <p:nvPr/>
        </p:nvSpPr>
        <p:spPr>
          <a:xfrm>
            <a:off x="8824690" y="4240729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3B67A7A6-4B54-473B-84E8-BD885C0B0AE2}"/>
              </a:ext>
            </a:extLst>
          </p:cNvPr>
          <p:cNvCxnSpPr/>
          <p:nvPr/>
        </p:nvCxnSpPr>
        <p:spPr>
          <a:xfrm>
            <a:off x="7406540" y="3912797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ED112026-D60F-46EE-A00C-0A3FA3DEE0A4}"/>
              </a:ext>
            </a:extLst>
          </p:cNvPr>
          <p:cNvSpPr/>
          <p:nvPr/>
        </p:nvSpPr>
        <p:spPr>
          <a:xfrm>
            <a:off x="8427608" y="4009969"/>
            <a:ext cx="56726" cy="506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860DDC-871C-4297-AF0F-B8E655B672BA}"/>
              </a:ext>
            </a:extLst>
          </p:cNvPr>
          <p:cNvSpPr/>
          <p:nvPr/>
        </p:nvSpPr>
        <p:spPr>
          <a:xfrm>
            <a:off x="8370881" y="3944877"/>
            <a:ext cx="170179" cy="207123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0771FD2-F313-4C30-9191-A6F541610D09}"/>
              </a:ext>
            </a:extLst>
          </p:cNvPr>
          <p:cNvCxnSpPr>
            <a:cxnSpLocks/>
          </p:cNvCxnSpPr>
          <p:nvPr/>
        </p:nvCxnSpPr>
        <p:spPr>
          <a:xfrm>
            <a:off x="7658243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CF5C540-58B7-4BB8-9391-AA5FC011A527}"/>
              </a:ext>
            </a:extLst>
          </p:cNvPr>
          <p:cNvCxnSpPr>
            <a:cxnSpLocks/>
          </p:cNvCxnSpPr>
          <p:nvPr/>
        </p:nvCxnSpPr>
        <p:spPr>
          <a:xfrm>
            <a:off x="7856784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01111E0-23D3-4C59-BDB8-46EFE840111D}"/>
              </a:ext>
            </a:extLst>
          </p:cNvPr>
          <p:cNvCxnSpPr>
            <a:cxnSpLocks/>
          </p:cNvCxnSpPr>
          <p:nvPr/>
        </p:nvCxnSpPr>
        <p:spPr>
          <a:xfrm>
            <a:off x="8055325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1500E87-5CED-4CEA-B2B4-C5ABF5C92C8A}"/>
              </a:ext>
            </a:extLst>
          </p:cNvPr>
          <p:cNvCxnSpPr>
            <a:cxnSpLocks/>
          </p:cNvCxnSpPr>
          <p:nvPr/>
        </p:nvCxnSpPr>
        <p:spPr>
          <a:xfrm>
            <a:off x="8253866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0F1D2F4-D519-493B-8532-458DC0E86C31}"/>
              </a:ext>
            </a:extLst>
          </p:cNvPr>
          <p:cNvCxnSpPr>
            <a:cxnSpLocks/>
          </p:cNvCxnSpPr>
          <p:nvPr/>
        </p:nvCxnSpPr>
        <p:spPr>
          <a:xfrm>
            <a:off x="8452407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93DA881-3B08-4D83-A22D-344902A4C581}"/>
              </a:ext>
            </a:extLst>
          </p:cNvPr>
          <p:cNvCxnSpPr>
            <a:cxnSpLocks/>
          </p:cNvCxnSpPr>
          <p:nvPr/>
        </p:nvCxnSpPr>
        <p:spPr>
          <a:xfrm>
            <a:off x="8650948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A37A1C6-3446-4B08-A0A8-4182299F8297}"/>
              </a:ext>
            </a:extLst>
          </p:cNvPr>
          <p:cNvCxnSpPr>
            <a:cxnSpLocks/>
          </p:cNvCxnSpPr>
          <p:nvPr/>
        </p:nvCxnSpPr>
        <p:spPr>
          <a:xfrm>
            <a:off x="8849489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8583313" y="3979411"/>
            <a:ext cx="366290" cy="853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prstClr val="black"/>
                </a:solidFill>
              </a:rPr>
              <a:t>보정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8897647" y="3861448"/>
            <a:ext cx="397082" cy="13945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허용</a:t>
            </a:r>
            <a:endParaRPr lang="en-US" altLang="ko-KR" sz="700" dirty="0">
              <a:solidFill>
                <a:prstClr val="black"/>
              </a:solidFill>
            </a:endParaRPr>
          </a:p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범위</a:t>
            </a:r>
          </a:p>
        </p:txBody>
      </p:sp>
      <p:pic>
        <p:nvPicPr>
          <p:cNvPr id="141" name="Picture 2" descr="C:\Users\강세환\Desktop\temp\ar.png">
            <a:extLst>
              <a:ext uri="{FF2B5EF4-FFF2-40B4-BE49-F238E27FC236}">
                <a16:creationId xmlns:a16="http://schemas.microsoft.com/office/drawing/2014/main" id="{C9723DB0-193D-4FCA-9A66-39DE2879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617238" y="3654111"/>
            <a:ext cx="510516" cy="674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790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40F40C-821F-87ED-4A85-4986D7667F04}"/>
              </a:ext>
            </a:extLst>
          </p:cNvPr>
          <p:cNvSpPr txBox="1"/>
          <p:nvPr/>
        </p:nvSpPr>
        <p:spPr>
          <a:xfrm>
            <a:off x="2672686" y="3487450"/>
            <a:ext cx="5346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감사합니다</a:t>
            </a:r>
            <a:r>
              <a:rPr lang="en-US" altLang="ko-KR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944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(2/4)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A37335-4D99-45BF-A713-4701E1CA2578}"/>
              </a:ext>
            </a:extLst>
          </p:cNvPr>
          <p:cNvSpPr/>
          <p:nvPr/>
        </p:nvSpPr>
        <p:spPr>
          <a:xfrm>
            <a:off x="3753129" y="3648547"/>
            <a:ext cx="6406199" cy="22158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암모니아 최대값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 최대값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시점 이전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암모니아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도포 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도포량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 특정 시점은 과거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24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요약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3274246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종속 및 설명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변수 정의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9" y="2001958"/>
            <a:ext cx="6406199" cy="152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주기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 기준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따라 통계량 요약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평균값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중앙값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최소값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최대값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표준편차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2205962" y="2600823"/>
            <a:ext cx="0" cy="673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>
          <a:xfrm>
            <a:off x="2205962" y="3778246"/>
            <a:ext cx="1477" cy="2538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885141" y="3526246"/>
            <a:ext cx="867988" cy="12302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096824"/>
            <a:ext cx="921219" cy="5120240"/>
          </a:xfrm>
          <a:prstGeom prst="roundRect">
            <a:avLst>
              <a:gd name="adj" fmla="val 843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D997E1-109E-4C87-BFBD-0068146404FB}"/>
              </a:ext>
            </a:extLst>
          </p:cNvPr>
          <p:cNvCxnSpPr>
            <a:cxnSpLocks/>
          </p:cNvCxnSpPr>
          <p:nvPr/>
        </p:nvCxnSpPr>
        <p:spPr>
          <a:xfrm>
            <a:off x="2205962" y="190709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79">
            <a:extLst>
              <a:ext uri="{FF2B5EF4-FFF2-40B4-BE49-F238E27FC236}">
                <a16:creationId xmlns:a16="http://schemas.microsoft.com/office/drawing/2014/main" id="{8C870BBD-22E0-4A05-AD73-D6F433EB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260" y="6316904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모델링 및 검증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데이터셋 분리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AE3995-2681-4374-9DCD-997CC1D7CFBE}"/>
              </a:ext>
            </a:extLst>
          </p:cNvPr>
          <p:cNvSpPr/>
          <p:nvPr/>
        </p:nvSpPr>
        <p:spPr>
          <a:xfrm>
            <a:off x="3753129" y="5993394"/>
            <a:ext cx="6406199" cy="13828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 데이터와 검증 데이터의 비율은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7:3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하며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시간을 기준으로 구분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FB46B5-E3A1-47DE-AF85-4F3518E6424F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207439" y="6820904"/>
            <a:ext cx="0" cy="358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D15FC7-FE79-4457-B945-A7D9C7F7963E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2886618" y="6568904"/>
            <a:ext cx="866511" cy="1159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A8C4339-CD9A-4F51-95A3-C1166C834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54" t="77450" r="50095"/>
          <a:stretch/>
        </p:blipFill>
        <p:spPr>
          <a:xfrm>
            <a:off x="5485067" y="6476752"/>
            <a:ext cx="2907235" cy="3960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C5BC5B4-DE37-4A93-937A-648E84B077CD}"/>
              </a:ext>
            </a:extLst>
          </p:cNvPr>
          <p:cNvCxnSpPr/>
          <p:nvPr/>
        </p:nvCxnSpPr>
        <p:spPr>
          <a:xfrm>
            <a:off x="5535572" y="6996345"/>
            <a:ext cx="253161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5C6CA7-CED1-4A58-B492-66AB7F53B1D5}"/>
              </a:ext>
            </a:extLst>
          </p:cNvPr>
          <p:cNvSpPr/>
          <p:nvPr/>
        </p:nvSpPr>
        <p:spPr>
          <a:xfrm>
            <a:off x="6567983" y="6996345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4CCC71-E901-4E18-B6F3-AFD22FA90788}"/>
              </a:ext>
            </a:extLst>
          </p:cNvPr>
          <p:cNvSpPr/>
          <p:nvPr/>
        </p:nvSpPr>
        <p:spPr>
          <a:xfrm>
            <a:off x="8194077" y="6886049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B32291-CBA4-468B-9907-84ECE590FA93}"/>
              </a:ext>
            </a:extLst>
          </p:cNvPr>
          <p:cNvSpPr/>
          <p:nvPr/>
        </p:nvSpPr>
        <p:spPr>
          <a:xfrm>
            <a:off x="5035097" y="6878648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과거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8" cy="4152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590941"/>
                  </p:ext>
                </p:extLst>
              </p:nvPr>
            </p:nvGraphicFramePr>
            <p:xfrm>
              <a:off x="3957345" y="2510293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암모니아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황화수소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590941"/>
                  </p:ext>
                </p:extLst>
              </p:nvPr>
            </p:nvGraphicFramePr>
            <p:xfrm>
              <a:off x="3957345" y="2510293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암모니아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황화수소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95" t="-726316" r="-5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695" t="-726316" r="-4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7606" t="-726316" r="-3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7606" t="-726316" r="-2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67606" t="-726316" r="-1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67606" t="-726316" r="-2817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086194"/>
                  </p:ext>
                </p:extLst>
              </p:nvPr>
            </p:nvGraphicFramePr>
            <p:xfrm>
              <a:off x="6799522" y="2510293"/>
              <a:ext cx="3272999" cy="697230"/>
            </p:xfrm>
            <a:graphic>
              <a:graphicData uri="http://schemas.openxmlformats.org/drawingml/2006/table">
                <a:tbl>
                  <a:tblPr/>
                  <a:tblGrid>
                    <a:gridCol w="3314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14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28984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9102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최대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평균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중앙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최소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편차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0.58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086194"/>
                  </p:ext>
                </p:extLst>
              </p:nvPr>
            </p:nvGraphicFramePr>
            <p:xfrm>
              <a:off x="6799522" y="2510293"/>
              <a:ext cx="3272999" cy="697230"/>
            </p:xfrm>
            <a:graphic>
              <a:graphicData uri="http://schemas.openxmlformats.org/drawingml/2006/table">
                <a:tbl>
                  <a:tblPr/>
                  <a:tblGrid>
                    <a:gridCol w="331462"/>
                    <a:gridCol w="331462"/>
                    <a:gridCol w="464047"/>
                    <a:gridCol w="464047"/>
                    <a:gridCol w="464047"/>
                    <a:gridCol w="464047"/>
                    <a:gridCol w="464047"/>
                    <a:gridCol w="289840"/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최대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평균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중앙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최소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편차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15789" r="-2083" b="-5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115789" r="-2083" b="-4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0.58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215789" r="-2083" b="-3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315789" r="-2083" b="-2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415789" r="-2083" b="-1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515789" r="-2083" b="-526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4" name="직사각형 23"/>
          <p:cNvSpPr/>
          <p:nvPr/>
        </p:nvSpPr>
        <p:spPr>
          <a:xfrm>
            <a:off x="3947311" y="2643613"/>
            <a:ext cx="2472458" cy="3349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770950" y="2627818"/>
            <a:ext cx="3332645" cy="10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947311" y="2986136"/>
            <a:ext cx="2472458" cy="33497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770950" y="2758293"/>
            <a:ext cx="3332645" cy="1080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C:\Users\강세환\Desktop\temp\ar.png">
            <a:extLst>
              <a:ext uri="{FF2B5EF4-FFF2-40B4-BE49-F238E27FC236}">
                <a16:creationId xmlns:a16="http://schemas.microsoft.com/office/drawing/2014/main" id="{C9723DB0-193D-4FCA-9A66-39DE2879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436744" y="2722498"/>
            <a:ext cx="256379" cy="432254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5984342" y="2642104"/>
            <a:ext cx="408268" cy="34403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442632" y="2653086"/>
            <a:ext cx="2344164" cy="10520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984342" y="2984617"/>
            <a:ext cx="408268" cy="34403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442632" y="2769274"/>
            <a:ext cx="2344164" cy="10520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171272"/>
                  </p:ext>
                </p:extLst>
              </p:nvPr>
            </p:nvGraphicFramePr>
            <p:xfrm>
              <a:off x="3957345" y="4656944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171272"/>
                  </p:ext>
                </p:extLst>
              </p:nvPr>
            </p:nvGraphicFramePr>
            <p:xfrm>
              <a:off x="3957345" y="4656944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95" t="-726316" r="-5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695" t="-726316" r="-4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7606" t="-726316" r="-3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67606" t="-726316" r="-2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67606" t="-726316" r="-1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67606" t="-726316" r="-2817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7076349"/>
                  </p:ext>
                </p:extLst>
              </p:nvPr>
            </p:nvGraphicFramePr>
            <p:xfrm>
              <a:off x="6799522" y="4656944"/>
              <a:ext cx="3024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1_12h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1_24h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7076349"/>
                  </p:ext>
                </p:extLst>
              </p:nvPr>
            </p:nvGraphicFramePr>
            <p:xfrm>
              <a:off x="6799522" y="4656944"/>
              <a:ext cx="3024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1_12h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1_24h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15789" r="-2817" b="-7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110000" r="-2817" b="-5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221053" r="-2817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321053" r="-2817" b="-4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421053" r="-2817" b="-3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495000" r="-281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626316" r="-2817" b="-1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95" t="-726316" r="-745763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1695" t="-726316" r="-645763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7606" t="-726316" r="-436620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59664" t="-726316" r="-160504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61864" t="-726316" r="-61864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726316" r="-2817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4" name="Picture 2" descr="C:\Users\강세환\Desktop\temp\ar.png">
            <a:extLst>
              <a:ext uri="{FF2B5EF4-FFF2-40B4-BE49-F238E27FC236}">
                <a16:creationId xmlns:a16="http://schemas.microsoft.com/office/drawing/2014/main" id="{C9723DB0-193D-4FCA-9A66-39DE2879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436744" y="4905637"/>
            <a:ext cx="256379" cy="432254"/>
          </a:xfrm>
          <a:prstGeom prst="rect">
            <a:avLst/>
          </a:prstGeom>
          <a:noFill/>
        </p:spPr>
      </p:pic>
      <p:cxnSp>
        <p:nvCxnSpPr>
          <p:cNvPr id="10" name="직선 화살표 연결선 9"/>
          <p:cNvCxnSpPr/>
          <p:nvPr/>
        </p:nvCxnSpPr>
        <p:spPr>
          <a:xfrm>
            <a:off x="9234541" y="4846981"/>
            <a:ext cx="0" cy="63941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7955185" y="4777732"/>
            <a:ext cx="1872000" cy="81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331494" y="4870962"/>
            <a:ext cx="744306" cy="390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각 설명변수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12,24</a:t>
            </a:r>
            <a:r>
              <a:rPr lang="ko-KR" altLang="en-US" sz="800" dirty="0">
                <a:solidFill>
                  <a:schemeClr val="tx1"/>
                </a:solidFill>
              </a:rPr>
              <a:t>시간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시차 이동</a:t>
            </a:r>
          </a:p>
        </p:txBody>
      </p:sp>
    </p:spTree>
    <p:extLst>
      <p:ext uri="{BB962C8B-B14F-4D97-AF65-F5344CB8AC3E}">
        <p14:creationId xmlns:p14="http://schemas.microsoft.com/office/powerpoint/2010/main" val="314469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(3/4)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형식 변환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842440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알고리즘 적용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8" y="209682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 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적용할 알고리즘에 맞는 형태로 데이터 포맷 변환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2205962" y="2600823"/>
            <a:ext cx="0" cy="241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>
          <a:xfrm>
            <a:off x="2205962" y="3346440"/>
            <a:ext cx="1477" cy="1393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30" idx="1"/>
          </p:cNvCxnSpPr>
          <p:nvPr/>
        </p:nvCxnSpPr>
        <p:spPr>
          <a:xfrm>
            <a:off x="2885141" y="3094440"/>
            <a:ext cx="867987" cy="4898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096823"/>
            <a:ext cx="921219" cy="2452901"/>
          </a:xfrm>
          <a:prstGeom prst="roundRect">
            <a:avLst>
              <a:gd name="adj" fmla="val 84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D997E1-109E-4C87-BFBD-0068146404FB}"/>
              </a:ext>
            </a:extLst>
          </p:cNvPr>
          <p:cNvCxnSpPr>
            <a:cxnSpLocks/>
          </p:cNvCxnSpPr>
          <p:nvPr/>
        </p:nvCxnSpPr>
        <p:spPr>
          <a:xfrm>
            <a:off x="2205962" y="190709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79">
            <a:extLst>
              <a:ext uri="{FF2B5EF4-FFF2-40B4-BE49-F238E27FC236}">
                <a16:creationId xmlns:a16="http://schemas.microsoft.com/office/drawing/2014/main" id="{8C870BBD-22E0-4A05-AD73-D6F433EB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260" y="4740057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예측 값 검증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FB46B5-E3A1-47DE-AF85-4F3518E6424F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2207439" y="5244057"/>
            <a:ext cx="0" cy="637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D15FC7-FE79-4457-B945-A7D9C7F7963E}"/>
              </a:ext>
            </a:extLst>
          </p:cNvPr>
          <p:cNvCxnSpPr>
            <a:cxnSpLocks/>
            <a:stCxn id="25" idx="3"/>
            <a:endCxn id="34" idx="1"/>
          </p:cNvCxnSpPr>
          <p:nvPr/>
        </p:nvCxnSpPr>
        <p:spPr>
          <a:xfrm>
            <a:off x="2886618" y="4992057"/>
            <a:ext cx="866510" cy="1549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7FE3B7-71F1-4206-ADEB-00862823D63E}"/>
              </a:ext>
            </a:extLst>
          </p:cNvPr>
          <p:cNvSpPr/>
          <p:nvPr/>
        </p:nvSpPr>
        <p:spPr>
          <a:xfrm>
            <a:off x="3753128" y="2756305"/>
            <a:ext cx="6406199" cy="1656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 데이터를 아래의 알고리즘에 적용하여 모형 생성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MLR (Multiple Linear Regression)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RF (Random Forest)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ANN (Artificial Neural Network)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 (Long Short Term Memory)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ARIMAX (Auto-regressive Integrated Moving Average)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XGBoost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(Extreme Gradient Boosting)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lightGBM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(Light Gradient Boosting Machine)</a:t>
            </a: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9890B5-3BB0-4FDF-874A-24EB3E384423}"/>
              </a:ext>
            </a:extLst>
          </p:cNvPr>
          <p:cNvSpPr/>
          <p:nvPr/>
        </p:nvSpPr>
        <p:spPr>
          <a:xfrm>
            <a:off x="529389" y="4740057"/>
            <a:ext cx="921219" cy="2293618"/>
          </a:xfrm>
          <a:prstGeom prst="roundRect">
            <a:avLst>
              <a:gd name="adj" fmla="val 843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검증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F460639-DDB8-4D20-861B-F2BC9E6AA143}"/>
                  </a:ext>
                </a:extLst>
              </p:cNvPr>
              <p:cNvSpPr/>
              <p:nvPr/>
            </p:nvSpPr>
            <p:spPr>
              <a:xfrm>
                <a:off x="3753128" y="4567787"/>
                <a:ext cx="6406199" cy="11584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검증 데이터를 생성된 모형에 적용하여 아래의 평가지표를 통해 검증</a:t>
                </a:r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→ 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MAPE (Mean Absolute Percentage Error) 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실제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또는 예측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값 대비 실제 값과 예측 값 편차 비율의 평균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ko-KR" sz="1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0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0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0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0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0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F460639-DDB8-4D20-861B-F2BC9E6AA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28" y="4567787"/>
                <a:ext cx="6406199" cy="11584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79">
            <a:extLst>
              <a:ext uri="{FF2B5EF4-FFF2-40B4-BE49-F238E27FC236}">
                <a16:creationId xmlns:a16="http://schemas.microsoft.com/office/drawing/2014/main" id="{45CD60C7-0CD8-4AF1-8F95-FF8ED7AA9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260" y="5881675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분류 값 검증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9DBDDFD-7959-40B1-BDEE-D68434C300FE}"/>
              </a:ext>
            </a:extLst>
          </p:cNvPr>
          <p:cNvSpPr/>
          <p:nvPr/>
        </p:nvSpPr>
        <p:spPr>
          <a:xfrm>
            <a:off x="3753128" y="5881674"/>
            <a:ext cx="6406199" cy="15331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(=α)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기준으로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α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보다 크거나 같으면 악취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작으면 정상으로 분류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검증 데이터에 적용하여 아래의 평가지표를 통해 검증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Accuracy 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정확도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: 0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사이의 결과 값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분류 결과와 예측 분류 결과를 비교하여 산출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C77CF3C-4931-4AE3-A20E-74D780CF5385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205963" y="6385675"/>
            <a:ext cx="1476" cy="637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DF9970C-41DE-42BF-B63C-F8299CAC509E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886618" y="6133675"/>
            <a:ext cx="866510" cy="5145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12">
                <a:extLst>
                  <a:ext uri="{FF2B5EF4-FFF2-40B4-BE49-F238E27FC236}">
                    <a16:creationId xmlns:a16="http://schemas.microsoft.com/office/drawing/2014/main" id="{61CA6A63-1F91-4674-8317-90248B95DE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9409918"/>
                  </p:ext>
                </p:extLst>
              </p:nvPr>
            </p:nvGraphicFramePr>
            <p:xfrm>
              <a:off x="7604902" y="6249051"/>
              <a:ext cx="1711224" cy="128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806">
                      <a:extLst>
                        <a:ext uri="{9D8B030D-6E8A-4147-A177-3AD203B41FA5}">
                          <a16:colId xmlns:a16="http://schemas.microsoft.com/office/drawing/2014/main" val="4208823907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val="1448187472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val="2738523966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val="2352533271"/>
                        </a:ext>
                      </a:extLst>
                    </a:gridCol>
                  </a:tblGrid>
                  <a:tr h="203857">
                    <a:tc gridSpan="4">
                      <a:txBody>
                        <a:bodyPr/>
                        <a:lstStyle/>
                        <a:p>
                          <a:pPr marL="0" marR="0" lvl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dirty="0">
                              <a:latin typeface="+mn-ea"/>
                            </a:rPr>
                            <a:t>[</a:t>
                          </a:r>
                          <a:r>
                            <a:rPr lang="ko-KR" altLang="en-US" sz="800" dirty="0">
                              <a:latin typeface="+mn-ea"/>
                            </a:rPr>
                            <a:t>정확도</a:t>
                          </a:r>
                          <a:r>
                            <a:rPr lang="en-US" altLang="ko-KR" sz="800" dirty="0">
                              <a:latin typeface="+mn-ea"/>
                            </a:rPr>
                            <a:t> : Accuracy]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0023601"/>
                      </a:ext>
                    </a:extLst>
                  </a:tr>
                  <a:tr h="204972">
                    <a:tc rowSpan="2"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8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실제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1342565"/>
                      </a:ext>
                    </a:extLst>
                  </a:tr>
                  <a:tr h="204972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10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악취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정상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760744"/>
                      </a:ext>
                    </a:extLst>
                  </a:tr>
                  <a:tr h="204972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예측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악취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3461113"/>
                      </a:ext>
                    </a:extLst>
                  </a:tr>
                  <a:tr h="20497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정상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7849349"/>
                      </a:ext>
                    </a:extLst>
                  </a:tr>
                  <a:tr h="204972">
                    <a:tc gridSpan="4"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4188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1CA6A63-1F91-4674-8317-90248B95DE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9409918"/>
                  </p:ext>
                </p:extLst>
              </p:nvPr>
            </p:nvGraphicFramePr>
            <p:xfrm>
              <a:off x="7604902" y="6249051"/>
              <a:ext cx="1711224" cy="128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08823907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8187472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38523966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52533271"/>
                        </a:ext>
                      </a:extLst>
                    </a:gridCol>
                  </a:tblGrid>
                  <a:tr h="213360">
                    <a:tc gridSpan="4">
                      <a:txBody>
                        <a:bodyPr/>
                        <a:lstStyle/>
                        <a:p>
                          <a:pPr marL="0" marR="0" lvl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dirty="0">
                              <a:latin typeface="+mn-ea"/>
                            </a:rPr>
                            <a:t>[</a:t>
                          </a:r>
                          <a:r>
                            <a:rPr lang="ko-KR" altLang="en-US" sz="800" dirty="0">
                              <a:latin typeface="+mn-ea"/>
                            </a:rPr>
                            <a:t>정확도</a:t>
                          </a:r>
                          <a:r>
                            <a:rPr lang="en-US" altLang="ko-KR" sz="800" dirty="0">
                              <a:latin typeface="+mn-ea"/>
                            </a:rPr>
                            <a:t> : Accuracy]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240023601"/>
                      </a:ext>
                    </a:extLst>
                  </a:tr>
                  <a:tr h="213360">
                    <a:tc rowSpan="2"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8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실제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51342565"/>
                      </a:ext>
                    </a:extLst>
                  </a:tr>
                  <a:tr h="21336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10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악취</a:t>
                          </a:r>
                          <a:endParaRPr lang="ko-KR" altLang="en-US" sz="8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정상</a:t>
                          </a:r>
                          <a:endParaRPr lang="ko-KR" altLang="en-US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111760744"/>
                      </a:ext>
                    </a:extLst>
                  </a:tr>
                  <a:tr h="21336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예측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악취</a:t>
                          </a:r>
                          <a:endParaRPr lang="ko-KR" altLang="en-US" sz="800" dirty="0"/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201429" t="-300000" r="-101429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429" t="-300000" r="-1429" b="-2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93461113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정상</a:t>
                          </a:r>
                          <a:endParaRPr lang="ko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5"/>
                          <a:stretch>
                            <a:fillRect l="-201429" t="-400000" r="-101429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429" t="-400000" r="-142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257849349"/>
                      </a:ext>
                    </a:extLst>
                  </a:tr>
                  <a:tr h="213360">
                    <a:tc gridSpan="4"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984188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564E4F5-E168-4A87-B21C-122C2AD9C6A4}"/>
              </a:ext>
            </a:extLst>
          </p:cNvPr>
          <p:cNvSpPr txBox="1"/>
          <p:nvPr/>
        </p:nvSpPr>
        <p:spPr>
          <a:xfrm>
            <a:off x="9307654" y="6801176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비율 </a:t>
            </a:r>
            <a:r>
              <a:rPr lang="en-US" altLang="ko-KR" sz="800" dirty="0">
                <a:latin typeface="+mn-ea"/>
              </a:rPr>
              <a:t>=</a:t>
            </a:r>
            <a:endParaRPr lang="ko-KR" altLang="en-US" sz="800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0D2FED-C5EE-4EF3-A904-374334BD1C82}"/>
              </a:ext>
            </a:extLst>
          </p:cNvPr>
          <p:cNvSpPr/>
          <p:nvPr/>
        </p:nvSpPr>
        <p:spPr>
          <a:xfrm>
            <a:off x="9802954" y="6738199"/>
            <a:ext cx="228600" cy="1591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86A623-72CE-4BBC-8520-C6F1E37655B7}"/>
              </a:ext>
            </a:extLst>
          </p:cNvPr>
          <p:cNvSpPr/>
          <p:nvPr/>
        </p:nvSpPr>
        <p:spPr>
          <a:xfrm>
            <a:off x="9807692" y="6969472"/>
            <a:ext cx="228600" cy="15919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EEE7F50-B052-401D-ACCF-6B3ADF527B2D}"/>
              </a:ext>
            </a:extLst>
          </p:cNvPr>
          <p:cNvCxnSpPr>
            <a:cxnSpLocks/>
          </p:cNvCxnSpPr>
          <p:nvPr/>
        </p:nvCxnSpPr>
        <p:spPr>
          <a:xfrm>
            <a:off x="9780797" y="6936302"/>
            <a:ext cx="28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4BF7762-4AB4-4F1B-8D30-9CC524BCC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54072"/>
              </p:ext>
            </p:extLst>
          </p:nvPr>
        </p:nvGraphicFramePr>
        <p:xfrm>
          <a:off x="8474036" y="6879839"/>
          <a:ext cx="840976" cy="440802"/>
        </p:xfrm>
        <a:graphic>
          <a:graphicData uri="http://schemas.openxmlformats.org/drawingml/2006/table">
            <a:tbl>
              <a:tblPr/>
              <a:tblGrid>
                <a:gridCol w="840976">
                  <a:extLst>
                    <a:ext uri="{9D8B030D-6E8A-4147-A177-3AD203B41FA5}">
                      <a16:colId xmlns:a16="http://schemas.microsoft.com/office/drawing/2014/main" val="3338918212"/>
                    </a:ext>
                  </a:extLst>
                </a:gridCol>
              </a:tblGrid>
              <a:tr h="4408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FF0000"/>
                      </a:solidFill>
                      <a:prstDash val="sysDot"/>
                    </a:lnL>
                    <a:lnR w="19050" cmpd="sng">
                      <a:solidFill>
                        <a:srgbClr val="FF0000"/>
                      </a:solidFill>
                      <a:prstDash val="sysDot"/>
                    </a:lnR>
                    <a:lnT w="19050" cmpd="sng">
                      <a:solidFill>
                        <a:srgbClr val="FF0000"/>
                      </a:solidFill>
                      <a:prstDash val="sysDot"/>
                    </a:lnT>
                    <a:lnB w="19050" cmpd="sng">
                      <a:solidFill>
                        <a:srgbClr val="FF0000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416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42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(4/4)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모형 선정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842440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모형 저장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8" y="209682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값 검증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결과와 분류 값 검증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(Accuracy)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결과를 통해 최종 모형 선정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2205962" y="2600823"/>
            <a:ext cx="0" cy="241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30" idx="1"/>
          </p:cNvCxnSpPr>
          <p:nvPr/>
        </p:nvCxnSpPr>
        <p:spPr>
          <a:xfrm>
            <a:off x="2885141" y="3094440"/>
            <a:ext cx="867987" cy="43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096824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검증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D997E1-109E-4C87-BFBD-0068146404FB}"/>
              </a:ext>
            </a:extLst>
          </p:cNvPr>
          <p:cNvCxnSpPr>
            <a:cxnSpLocks/>
          </p:cNvCxnSpPr>
          <p:nvPr/>
        </p:nvCxnSpPr>
        <p:spPr>
          <a:xfrm>
            <a:off x="2205962" y="190709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7FE3B7-71F1-4206-ADEB-00862823D63E}"/>
              </a:ext>
            </a:extLst>
          </p:cNvPr>
          <p:cNvSpPr/>
          <p:nvPr/>
        </p:nvSpPr>
        <p:spPr>
          <a:xfrm>
            <a:off x="3753128" y="2842440"/>
            <a:ext cx="6406199" cy="5127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정의된 위치에 전체 모형 및 최종 모형 저장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9890B5-3BB0-4FDF-874A-24EB3E384423}"/>
              </a:ext>
            </a:extLst>
          </p:cNvPr>
          <p:cNvSpPr/>
          <p:nvPr/>
        </p:nvSpPr>
        <p:spPr>
          <a:xfrm>
            <a:off x="529389" y="2842441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저장</a:t>
            </a:r>
          </a:p>
        </p:txBody>
      </p:sp>
    </p:spTree>
    <p:extLst>
      <p:ext uri="{BB962C8B-B14F-4D97-AF65-F5344CB8AC3E}">
        <p14:creationId xmlns:p14="http://schemas.microsoft.com/office/powerpoint/2010/main" val="412785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예측코어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A37335-4D99-45BF-A713-4701E1CA2578}"/>
              </a:ext>
            </a:extLst>
          </p:cNvPr>
          <p:cNvSpPr/>
          <p:nvPr/>
        </p:nvSpPr>
        <p:spPr>
          <a:xfrm>
            <a:off x="3753129" y="2408489"/>
            <a:ext cx="6406199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판단 기준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학습 데이터와 동일한 기준 적용</a:t>
            </a: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1720630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예측 데이터 호출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426489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이상 및 결측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값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보정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9" y="1720630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통해 예측 데이터 호출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1972630"/>
            <a:ext cx="86798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</p:cNvCxnSpPr>
          <p:nvPr/>
        </p:nvCxnSpPr>
        <p:spPr>
          <a:xfrm>
            <a:off x="2205962" y="2224630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>
          <a:xfrm>
            <a:off x="2205962" y="2930489"/>
            <a:ext cx="0" cy="201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423918"/>
            <a:ext cx="921219" cy="1946576"/>
          </a:xfrm>
          <a:prstGeom prst="roundRect">
            <a:avLst>
              <a:gd name="adj" fmla="val 843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B33EC3C-2002-4856-A213-0B551562F512}"/>
              </a:ext>
            </a:extLst>
          </p:cNvPr>
          <p:cNvSpPr/>
          <p:nvPr/>
        </p:nvSpPr>
        <p:spPr>
          <a:xfrm>
            <a:off x="529389" y="1720631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데이터 호출</a:t>
            </a:r>
          </a:p>
        </p:txBody>
      </p:sp>
      <p:sp>
        <p:nvSpPr>
          <p:cNvPr id="25" name="Rectangle 79">
            <a:extLst>
              <a:ext uri="{FF2B5EF4-FFF2-40B4-BE49-F238E27FC236}">
                <a16:creationId xmlns:a16="http://schemas.microsoft.com/office/drawing/2014/main" id="{90C4E2DE-F0E5-4953-8029-019F5DBD2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3132132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요약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6" name="Rectangle 79">
            <a:extLst>
              <a:ext uri="{FF2B5EF4-FFF2-40B4-BE49-F238E27FC236}">
                <a16:creationId xmlns:a16="http://schemas.microsoft.com/office/drawing/2014/main" id="{AD4D17AC-C28D-47AF-8D2B-9BAF0C08C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381988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설명 변수 정의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DC52092-EF45-49D0-B81B-3AEDC38E2807}"/>
              </a:ext>
            </a:extLst>
          </p:cNvPr>
          <p:cNvSpPr/>
          <p:nvPr/>
        </p:nvSpPr>
        <p:spPr>
          <a:xfrm>
            <a:off x="3753127" y="3819883"/>
            <a:ext cx="6406199" cy="81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암모니아 최대값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 최대값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시점 이전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암모니아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도포 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도포량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 별 시차는 학습데이터와 동일하게 적용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9850435-CFC6-40B4-B3EC-E1B52F628574}"/>
              </a:ext>
            </a:extLst>
          </p:cNvPr>
          <p:cNvSpPr/>
          <p:nvPr/>
        </p:nvSpPr>
        <p:spPr>
          <a:xfrm>
            <a:off x="3754606" y="3132132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주기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 기준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따라 통계량 요약</a:t>
            </a:r>
          </a:p>
        </p:txBody>
      </p:sp>
      <p:sp>
        <p:nvSpPr>
          <p:cNvPr id="30" name="Rectangle 79">
            <a:extLst>
              <a:ext uri="{FF2B5EF4-FFF2-40B4-BE49-F238E27FC236}">
                <a16:creationId xmlns:a16="http://schemas.microsoft.com/office/drawing/2014/main" id="{E679D6FD-2EE5-4798-9295-007E349E4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4814922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최종 모형 호출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0058E6-F385-4A98-8302-F20A676DE140}"/>
              </a:ext>
            </a:extLst>
          </p:cNvPr>
          <p:cNvSpPr/>
          <p:nvPr/>
        </p:nvSpPr>
        <p:spPr>
          <a:xfrm>
            <a:off x="3754606" y="4814922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정의된 위치에서 최종 모형 호출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C662446-7B49-4B79-B484-1335D2CC73EE}"/>
              </a:ext>
            </a:extLst>
          </p:cNvPr>
          <p:cNvSpPr/>
          <p:nvPr/>
        </p:nvSpPr>
        <p:spPr>
          <a:xfrm>
            <a:off x="529389" y="4814922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호출</a:t>
            </a:r>
          </a:p>
        </p:txBody>
      </p:sp>
      <p:sp>
        <p:nvSpPr>
          <p:cNvPr id="33" name="Rectangle 79">
            <a:extLst>
              <a:ext uri="{FF2B5EF4-FFF2-40B4-BE49-F238E27FC236}">
                <a16:creationId xmlns:a16="http://schemas.microsoft.com/office/drawing/2014/main" id="{82AD80C1-8308-4E3E-A8F3-35EF6656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550267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형식 변환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9E17F4E-369B-42DE-B21B-5E70C26655BE}"/>
              </a:ext>
            </a:extLst>
          </p:cNvPr>
          <p:cNvSpPr/>
          <p:nvPr/>
        </p:nvSpPr>
        <p:spPr>
          <a:xfrm>
            <a:off x="3753128" y="550267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 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모형에 맞는 형태로 데이터 포맷 변환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BCE6817-155D-4113-B902-4DE2787D7F1F}"/>
              </a:ext>
            </a:extLst>
          </p:cNvPr>
          <p:cNvSpPr/>
          <p:nvPr/>
        </p:nvSpPr>
        <p:spPr>
          <a:xfrm>
            <a:off x="529389" y="5487136"/>
            <a:ext cx="921219" cy="1207288"/>
          </a:xfrm>
          <a:prstGeom prst="roundRect">
            <a:avLst>
              <a:gd name="adj" fmla="val 843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적용</a:t>
            </a:r>
          </a:p>
        </p:txBody>
      </p:sp>
      <p:sp>
        <p:nvSpPr>
          <p:cNvPr id="38" name="Rectangle 79">
            <a:extLst>
              <a:ext uri="{FF2B5EF4-FFF2-40B4-BE49-F238E27FC236}">
                <a16:creationId xmlns:a16="http://schemas.microsoft.com/office/drawing/2014/main" id="{8BF2CDCE-913D-4115-85FF-3BF1B4FF1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6190424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모형 적용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CEB0C8A-D12A-48B5-AE67-023F1B901DB0}"/>
              </a:ext>
            </a:extLst>
          </p:cNvPr>
          <p:cNvSpPr/>
          <p:nvPr/>
        </p:nvSpPr>
        <p:spPr>
          <a:xfrm>
            <a:off x="3753127" y="6190424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데이터를 최종 모형에 적용하여 결과 산출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분류 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F006BB2-A157-4934-A22D-5578641AA7D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885141" y="4071883"/>
            <a:ext cx="867986" cy="1536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DFE3F1-A277-4189-BD8B-E3F22277AB07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2885141" y="3384132"/>
            <a:ext cx="86946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58CE461-0DE1-41EF-A62D-7F2972C5B9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2885141" y="5066922"/>
            <a:ext cx="86946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2BE860-8AFF-4926-AAF0-04D5741CFD7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885141" y="5754673"/>
            <a:ext cx="867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4879F9C-75DF-40C7-8524-66B8F32689BB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885141" y="6442424"/>
            <a:ext cx="8679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9BD8754-FAF1-4488-97ED-CB6BB7CCB0D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205962" y="3636132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D5DD387-8C59-42C3-886F-669175035C47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2205962" y="4323883"/>
            <a:ext cx="0" cy="4910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4533174-81C4-4646-B3A0-51098C4B4A95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2205962" y="5318922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F6DE452-6963-4D2A-9040-92D87327124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2205962" y="6006673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2DB3DFB-76BB-414C-84EA-5435318AB3E1}"/>
              </a:ext>
            </a:extLst>
          </p:cNvPr>
          <p:cNvCxnSpPr>
            <a:cxnSpLocks/>
            <a:stCxn id="38" idx="2"/>
            <a:endCxn id="73" idx="0"/>
          </p:cNvCxnSpPr>
          <p:nvPr/>
        </p:nvCxnSpPr>
        <p:spPr>
          <a:xfrm>
            <a:off x="2205962" y="6694424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9">
            <a:extLst>
              <a:ext uri="{FF2B5EF4-FFF2-40B4-BE49-F238E27FC236}">
                <a16:creationId xmlns:a16="http://schemas.microsoft.com/office/drawing/2014/main" id="{8E1EF5AE-7187-425B-B8DC-8E71297C5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6878175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예측 결과 저장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AF6B7C1-17C3-4319-87A2-816BB331C754}"/>
              </a:ext>
            </a:extLst>
          </p:cNvPr>
          <p:cNvSpPr/>
          <p:nvPr/>
        </p:nvSpPr>
        <p:spPr>
          <a:xfrm>
            <a:off x="3753127" y="6878175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정의된 위치에 예측 결과 저장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AC5A199-7CF2-4467-A1D2-92A1793A213E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2885141" y="7130175"/>
            <a:ext cx="8679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42082C6B-2A79-41BD-B046-154CFB7C4E6F}"/>
              </a:ext>
            </a:extLst>
          </p:cNvPr>
          <p:cNvSpPr/>
          <p:nvPr/>
        </p:nvSpPr>
        <p:spPr>
          <a:xfrm>
            <a:off x="529388" y="6878175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적용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BA6832-DD67-397C-6163-0A93B43D888B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885141" y="2678489"/>
            <a:ext cx="86798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6372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6E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29825</TotalTime>
  <Words>7314</Words>
  <Application>Microsoft Office PowerPoint</Application>
  <PresentationFormat>사용자 지정</PresentationFormat>
  <Paragraphs>1820</Paragraphs>
  <Slides>50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Times New Roman</vt:lpstr>
      <vt:lpstr>Wingdings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 kyuong su</dc:creator>
  <cp:lastModifiedBy>노지은</cp:lastModifiedBy>
  <cp:revision>2111</cp:revision>
  <cp:lastPrinted>2020-06-04T04:52:21Z</cp:lastPrinted>
  <dcterms:created xsi:type="dcterms:W3CDTF">2020-05-26T06:44:47Z</dcterms:created>
  <dcterms:modified xsi:type="dcterms:W3CDTF">2022-09-28T06:35:54Z</dcterms:modified>
</cp:coreProperties>
</file>